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475" r:id="rId3"/>
    <p:sldId id="348" r:id="rId4"/>
    <p:sldId id="439" r:id="rId5"/>
    <p:sldId id="440" r:id="rId6"/>
    <p:sldId id="476" r:id="rId7"/>
    <p:sldId id="441" r:id="rId8"/>
    <p:sldId id="442" r:id="rId9"/>
    <p:sldId id="477" r:id="rId10"/>
    <p:sldId id="258" r:id="rId11"/>
    <p:sldId id="478" r:id="rId12"/>
    <p:sldId id="486" r:id="rId13"/>
    <p:sldId id="438" r:id="rId14"/>
    <p:sldId id="299" r:id="rId15"/>
    <p:sldId id="300" r:id="rId16"/>
    <p:sldId id="301" r:id="rId17"/>
    <p:sldId id="269" r:id="rId18"/>
    <p:sldId id="270" r:id="rId19"/>
    <p:sldId id="527" r:id="rId20"/>
    <p:sldId id="443" r:id="rId21"/>
    <p:sldId id="268" r:id="rId22"/>
    <p:sldId id="485" r:id="rId23"/>
    <p:sldId id="354" r:id="rId24"/>
    <p:sldId id="528" r:id="rId25"/>
    <p:sldId id="421" r:id="rId26"/>
    <p:sldId id="444" r:id="rId27"/>
    <p:sldId id="446" r:id="rId28"/>
    <p:sldId id="445" r:id="rId29"/>
    <p:sldId id="529" r:id="rId30"/>
    <p:sldId id="447" r:id="rId31"/>
    <p:sldId id="448" r:id="rId32"/>
    <p:sldId id="530" r:id="rId33"/>
    <p:sldId id="449" r:id="rId34"/>
    <p:sldId id="450" r:id="rId35"/>
    <p:sldId id="531" r:id="rId36"/>
    <p:sldId id="451" r:id="rId37"/>
    <p:sldId id="452" r:id="rId38"/>
    <p:sldId id="532" r:id="rId39"/>
    <p:sldId id="453" r:id="rId40"/>
    <p:sldId id="454" r:id="rId41"/>
    <p:sldId id="533" r:id="rId42"/>
    <p:sldId id="455" r:id="rId43"/>
    <p:sldId id="534" r:id="rId44"/>
    <p:sldId id="456" r:id="rId45"/>
    <p:sldId id="457" r:id="rId46"/>
    <p:sldId id="535" r:id="rId47"/>
    <p:sldId id="458" r:id="rId48"/>
    <p:sldId id="459" r:id="rId49"/>
    <p:sldId id="536" r:id="rId50"/>
    <p:sldId id="460" r:id="rId51"/>
    <p:sldId id="461" r:id="rId52"/>
    <p:sldId id="537" r:id="rId53"/>
    <p:sldId id="462" r:id="rId54"/>
    <p:sldId id="463" r:id="rId55"/>
    <p:sldId id="538" r:id="rId56"/>
    <p:sldId id="464" r:id="rId57"/>
    <p:sldId id="539" r:id="rId58"/>
    <p:sldId id="470" r:id="rId59"/>
    <p:sldId id="465" r:id="rId60"/>
    <p:sldId id="540" r:id="rId61"/>
    <p:sldId id="469" r:id="rId62"/>
    <p:sldId id="541" r:id="rId63"/>
    <p:sldId id="466" r:id="rId64"/>
    <p:sldId id="467" r:id="rId65"/>
    <p:sldId id="542" r:id="rId66"/>
    <p:sldId id="468" r:id="rId67"/>
    <p:sldId id="547" r:id="rId68"/>
    <p:sldId id="471" r:id="rId69"/>
    <p:sldId id="472" r:id="rId70"/>
    <p:sldId id="548" r:id="rId71"/>
    <p:sldId id="473" r:id="rId72"/>
    <p:sldId id="549" r:id="rId73"/>
    <p:sldId id="474" r:id="rId74"/>
    <p:sldId id="487" r:id="rId75"/>
    <p:sldId id="550" r:id="rId76"/>
    <p:sldId id="551" r:id="rId77"/>
    <p:sldId id="553" r:id="rId78"/>
    <p:sldId id="552" r:id="rId79"/>
    <p:sldId id="488" r:id="rId80"/>
    <p:sldId id="508" r:id="rId81"/>
    <p:sldId id="507" r:id="rId82"/>
    <p:sldId id="561" r:id="rId83"/>
    <p:sldId id="562" r:id="rId84"/>
    <p:sldId id="563" r:id="rId85"/>
    <p:sldId id="564" r:id="rId86"/>
    <p:sldId id="565" r:id="rId87"/>
    <p:sldId id="566" r:id="rId88"/>
    <p:sldId id="567" r:id="rId89"/>
    <p:sldId id="569" r:id="rId90"/>
    <p:sldId id="568" r:id="rId91"/>
    <p:sldId id="282" r:id="rId92"/>
    <p:sldId id="287" r:id="rId93"/>
    <p:sldId id="288" r:id="rId9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70B417-2C90-4658-A9CC-67C0E05DB8DD}">
          <p14:sldIdLst>
            <p14:sldId id="256"/>
            <p14:sldId id="475"/>
            <p14:sldId id="348"/>
            <p14:sldId id="439"/>
            <p14:sldId id="440"/>
            <p14:sldId id="476"/>
            <p14:sldId id="441"/>
            <p14:sldId id="442"/>
            <p14:sldId id="477"/>
            <p14:sldId id="258"/>
            <p14:sldId id="478"/>
            <p14:sldId id="486"/>
            <p14:sldId id="438"/>
            <p14:sldId id="299"/>
            <p14:sldId id="300"/>
            <p14:sldId id="301"/>
            <p14:sldId id="269"/>
            <p14:sldId id="270"/>
            <p14:sldId id="527"/>
            <p14:sldId id="443"/>
            <p14:sldId id="268"/>
            <p14:sldId id="485"/>
            <p14:sldId id="354"/>
            <p14:sldId id="528"/>
            <p14:sldId id="421"/>
            <p14:sldId id="444"/>
            <p14:sldId id="446"/>
            <p14:sldId id="445"/>
            <p14:sldId id="529"/>
            <p14:sldId id="447"/>
            <p14:sldId id="448"/>
            <p14:sldId id="530"/>
            <p14:sldId id="449"/>
            <p14:sldId id="450"/>
            <p14:sldId id="531"/>
            <p14:sldId id="451"/>
            <p14:sldId id="452"/>
            <p14:sldId id="532"/>
            <p14:sldId id="453"/>
            <p14:sldId id="454"/>
            <p14:sldId id="533"/>
            <p14:sldId id="455"/>
            <p14:sldId id="534"/>
            <p14:sldId id="456"/>
            <p14:sldId id="457"/>
            <p14:sldId id="535"/>
            <p14:sldId id="458"/>
            <p14:sldId id="459"/>
            <p14:sldId id="536"/>
            <p14:sldId id="460"/>
            <p14:sldId id="461"/>
            <p14:sldId id="537"/>
            <p14:sldId id="462"/>
            <p14:sldId id="463"/>
            <p14:sldId id="538"/>
          </p14:sldIdLst>
        </p14:section>
        <p14:section name="Раздел без заголовка" id="{86FFEE32-2C2E-4B95-89EA-3A0447ED1428}">
          <p14:sldIdLst>
            <p14:sldId id="464"/>
            <p14:sldId id="539"/>
            <p14:sldId id="470"/>
            <p14:sldId id="465"/>
            <p14:sldId id="540"/>
            <p14:sldId id="469"/>
            <p14:sldId id="541"/>
            <p14:sldId id="466"/>
            <p14:sldId id="467"/>
            <p14:sldId id="542"/>
            <p14:sldId id="468"/>
            <p14:sldId id="547"/>
            <p14:sldId id="471"/>
            <p14:sldId id="472"/>
            <p14:sldId id="548"/>
            <p14:sldId id="473"/>
            <p14:sldId id="549"/>
            <p14:sldId id="474"/>
            <p14:sldId id="487"/>
            <p14:sldId id="550"/>
            <p14:sldId id="551"/>
            <p14:sldId id="553"/>
            <p14:sldId id="552"/>
            <p14:sldId id="488"/>
            <p14:sldId id="508"/>
            <p14:sldId id="507"/>
            <p14:sldId id="561"/>
            <p14:sldId id="562"/>
            <p14:sldId id="563"/>
            <p14:sldId id="564"/>
            <p14:sldId id="565"/>
            <p14:sldId id="566"/>
            <p14:sldId id="567"/>
            <p14:sldId id="569"/>
            <p14:sldId id="568"/>
            <p14:sldId id="282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4452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pos="7582" userDrawn="1">
          <p15:clr>
            <a:srgbClr val="A4A3A4"/>
          </p15:clr>
        </p15:guide>
        <p15:guide id="5" orient="horz" pos="2364" userDrawn="1">
          <p15:clr>
            <a:srgbClr val="A4A3A4"/>
          </p15:clr>
        </p15:guide>
        <p15:guide id="6" orient="horz" pos="2024" userDrawn="1">
          <p15:clr>
            <a:srgbClr val="A4A3A4"/>
          </p15:clr>
        </p15:guide>
        <p15:guide id="7" orient="horz" pos="2727" userDrawn="1">
          <p15:clr>
            <a:srgbClr val="A4A3A4"/>
          </p15:clr>
        </p15:guide>
        <p15:guide id="8" pos="5949" userDrawn="1">
          <p15:clr>
            <a:srgbClr val="A4A3A4"/>
          </p15:clr>
        </p15:guide>
        <p15:guide id="9" pos="5677" userDrawn="1">
          <p15:clr>
            <a:srgbClr val="A4A3A4"/>
          </p15:clr>
        </p15:guide>
        <p15:guide id="10" orient="horz" pos="9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56A"/>
    <a:srgbClr val="9C4341"/>
    <a:srgbClr val="EBEBEB"/>
    <a:srgbClr val="F0F0F0"/>
    <a:srgbClr val="E3E2E2"/>
    <a:srgbClr val="EFEFEF"/>
    <a:srgbClr val="ECECEC"/>
    <a:srgbClr val="3A7E96"/>
    <a:srgbClr val="A6685B"/>
    <a:srgbClr val="ED3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7" autoAdjust="0"/>
    <p:restoredTop sz="89942" autoAdjust="0"/>
  </p:normalViewPr>
  <p:slideViewPr>
    <p:cSldViewPr snapToGrid="0">
      <p:cViewPr varScale="1">
        <p:scale>
          <a:sx n="99" d="100"/>
          <a:sy n="99" d="100"/>
        </p:scale>
        <p:origin x="708" y="90"/>
      </p:cViewPr>
      <p:guideLst>
        <p:guide orient="horz" pos="4020"/>
        <p:guide pos="4452"/>
        <p:guide orient="horz" pos="346"/>
        <p:guide pos="7582"/>
        <p:guide orient="horz" pos="2364"/>
        <p:guide orient="horz" pos="2024"/>
        <p:guide orient="horz" pos="2727"/>
        <p:guide pos="5949"/>
        <p:guide pos="5677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08344967517361"/>
          <c:y val="0.15844937075852095"/>
          <c:w val="0.66293777984001778"/>
          <c:h val="0.688247935530718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зарегистриролванной безработицы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20000"/>
                    <a:lumOff val="80000"/>
                    <a:alpha val="71000"/>
                  </a:schemeClr>
                </a:gs>
                <a:gs pos="25000">
                  <a:schemeClr val="accent3">
                    <a:lumMod val="60000"/>
                    <a:lumOff val="40000"/>
                  </a:schemeClr>
                </a:gs>
                <a:gs pos="62000">
                  <a:schemeClr val="accent3">
                    <a:lumMod val="7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</c:v>
                </c:pt>
                <c:pt idx="1">
                  <c:v>2021 год (план)</c:v>
                </c:pt>
                <c:pt idx="2">
                  <c:v>2022 год (прогноз)</c:v>
                </c:pt>
                <c:pt idx="3">
                  <c:v>2023 год (прогноз)</c:v>
                </c:pt>
                <c:pt idx="4">
                  <c:v>2024 год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0.65</c:v>
                </c:pt>
                <c:pt idx="1">
                  <c:v>3.45</c:v>
                </c:pt>
                <c:pt idx="2">
                  <c:v>3.11</c:v>
                </c:pt>
                <c:pt idx="3">
                  <c:v>2.94</c:v>
                </c:pt>
                <c:pt idx="4">
                  <c:v>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1-44D4-A939-3C6E2E4E8E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9606416"/>
        <c:axId val="1279608592"/>
      </c:barChart>
      <c:catAx>
        <c:axId val="1279606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608592"/>
        <c:crosses val="autoZero"/>
        <c:auto val="1"/>
        <c:lblAlgn val="ctr"/>
        <c:lblOffset val="100"/>
        <c:noMultiLvlLbl val="0"/>
      </c:catAx>
      <c:valAx>
        <c:axId val="1279608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60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08344967517361"/>
          <c:y val="0.15844937075852095"/>
          <c:w val="0.66293777984001778"/>
          <c:h val="0.688247935530718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</c:v>
                </c:pt>
                <c:pt idx="1">
                  <c:v>2021 год (план)</c:v>
                </c:pt>
                <c:pt idx="2">
                  <c:v>2022 год (прогноз)</c:v>
                </c:pt>
                <c:pt idx="3">
                  <c:v>2023 год (прогноз)</c:v>
                </c:pt>
                <c:pt idx="4">
                  <c:v>2024 год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231.57499999999999</c:v>
                </c:pt>
                <c:pt idx="1">
                  <c:v>230.64599999999999</c:v>
                </c:pt>
                <c:pt idx="2">
                  <c:v>229.82400000000001</c:v>
                </c:pt>
                <c:pt idx="3">
                  <c:v>229.14500000000001</c:v>
                </c:pt>
                <c:pt idx="4">
                  <c:v>228.42599999999999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35-4A54-BB04-1F58B2DF14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9595536"/>
        <c:axId val="1279603696"/>
      </c:barChart>
      <c:catAx>
        <c:axId val="1279595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603696"/>
        <c:crosses val="autoZero"/>
        <c:auto val="1"/>
        <c:lblAlgn val="ctr"/>
        <c:lblOffset val="100"/>
        <c:noMultiLvlLbl val="0"/>
      </c:catAx>
      <c:valAx>
        <c:axId val="1279603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59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15029322180296"/>
          <c:y val="0.20619734672451154"/>
          <c:w val="0.66293777984001778"/>
          <c:h val="0.688247935530718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20000"/>
                    <a:lumOff val="80000"/>
                    <a:alpha val="41000"/>
                  </a:schemeClr>
                </a:gs>
                <a:gs pos="25000">
                  <a:schemeClr val="accent4">
                    <a:lumMod val="60000"/>
                    <a:lumOff val="40000"/>
                  </a:schemeClr>
                </a:gs>
                <a:gs pos="62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3094058280676332E-3"/>
                  <c:y val="1.1937013923069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C8-439D-B1B9-9A29AE11C621}"/>
                </c:ext>
              </c:extLst>
            </c:dLbl>
            <c:dLbl>
              <c:idx val="3"/>
              <c:layout>
                <c:manualLayout>
                  <c:x val="-2.3094058280674636E-3"/>
                  <c:y val="1.1937013923069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C8-439D-B1B9-9A29AE11C621}"/>
                </c:ext>
              </c:extLst>
            </c:dLbl>
            <c:dLbl>
              <c:idx val="4"/>
              <c:layout>
                <c:manualLayout>
                  <c:x val="-1.6935447099431351E-16"/>
                  <c:y val="7.95800928204657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8-439D-B1B9-9A29AE11C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</c:v>
                </c:pt>
                <c:pt idx="1">
                  <c:v>2021 год (план)</c:v>
                </c:pt>
                <c:pt idx="2">
                  <c:v>2022 год (прогноз)</c:v>
                </c:pt>
                <c:pt idx="3">
                  <c:v>2023 год (прогноз)</c:v>
                </c:pt>
                <c:pt idx="4">
                  <c:v>2024 год (прогноз)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46603.199999999997</c:v>
                </c:pt>
                <c:pt idx="1">
                  <c:v>49826.400000000001</c:v>
                </c:pt>
                <c:pt idx="2">
                  <c:v>54137.1</c:v>
                </c:pt>
                <c:pt idx="3">
                  <c:v>58535.8</c:v>
                </c:pt>
                <c:pt idx="4">
                  <c:v>63057.4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CE-4FA1-AE15-F6261A6EC8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9593360"/>
        <c:axId val="1279596624"/>
      </c:barChart>
      <c:catAx>
        <c:axId val="1279593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596624"/>
        <c:crosses val="autoZero"/>
        <c:auto val="1"/>
        <c:lblAlgn val="ctr"/>
        <c:lblOffset val="100"/>
        <c:noMultiLvlLbl val="0"/>
      </c:catAx>
      <c:valAx>
        <c:axId val="1279596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593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08344967517361"/>
          <c:y val="0.15844937075852095"/>
          <c:w val="0.66293777984001778"/>
          <c:h val="0.688247935530718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домов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10000"/>
                    <a:lumOff val="90000"/>
                    <a:alpha val="73000"/>
                  </a:schemeClr>
                </a:gs>
                <a:gs pos="20000">
                  <a:schemeClr val="accent6">
                    <a:lumMod val="10000"/>
                    <a:lumOff val="90000"/>
                  </a:schemeClr>
                </a:gs>
                <a:gs pos="62000">
                  <a:srgbClr val="30A3DC"/>
                </a:gs>
                <a:gs pos="100000">
                  <a:srgbClr val="54697B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(факт)</c:v>
                </c:pt>
                <c:pt idx="1">
                  <c:v>2021 год (план)</c:v>
                </c:pt>
                <c:pt idx="2">
                  <c:v>2022 год (прогноз)</c:v>
                </c:pt>
                <c:pt idx="3">
                  <c:v>2023 год (прогноз)</c:v>
                </c:pt>
                <c:pt idx="4">
                  <c:v>2024 год (прогноз)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81.72</c:v>
                </c:pt>
                <c:pt idx="1">
                  <c:v>62.12</c:v>
                </c:pt>
                <c:pt idx="2">
                  <c:v>72</c:v>
                </c:pt>
                <c:pt idx="3">
                  <c:v>35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1D-42C1-8AAF-F5263081BF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9598800"/>
        <c:axId val="1279600976"/>
      </c:barChart>
      <c:catAx>
        <c:axId val="127959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600976"/>
        <c:crosses val="autoZero"/>
        <c:auto val="1"/>
        <c:lblAlgn val="ctr"/>
        <c:lblOffset val="100"/>
        <c:noMultiLvlLbl val="0"/>
      </c:catAx>
      <c:valAx>
        <c:axId val="127960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59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1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4000">
              <a:schemeClr val="accent5">
                <a:lumMod val="10000"/>
                <a:lumOff val="90000"/>
              </a:schemeClr>
            </a:gs>
            <a:gs pos="83000">
              <a:schemeClr val="accent5">
                <a:lumMod val="10000"/>
                <a:lumOff val="90000"/>
              </a:schemeClr>
            </a:gs>
            <a:gs pos="44000">
              <a:schemeClr val="accent5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4000">
              <a:schemeClr val="accent5">
                <a:lumMod val="10000"/>
                <a:lumOff val="90000"/>
              </a:schemeClr>
            </a:gs>
            <a:gs pos="83000">
              <a:schemeClr val="accent5">
                <a:lumMod val="10000"/>
                <a:lumOff val="90000"/>
              </a:schemeClr>
            </a:gs>
            <a:gs pos="44000">
              <a:schemeClr val="accent5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gradFill>
              <a:gsLst>
                <a:gs pos="33000">
                  <a:schemeClr val="accent1">
                    <a:lumMod val="20000"/>
                    <a:lumOff val="80000"/>
                  </a:schemeClr>
                </a:gs>
                <a:gs pos="93000">
                  <a:schemeClr val="accent1">
                    <a:lumMod val="20000"/>
                    <a:lumOff val="80000"/>
                    <a:alpha val="41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1673104982292373"/>
                  <c:y val="-2.8415547893753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A0-41B7-883E-E8BBE7D0BE01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доходов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10722.67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45A0-41B7-883E-E8BBE7D0BE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>
              <a:gsLst>
                <a:gs pos="89000">
                  <a:schemeClr val="accent2">
                    <a:lumMod val="75000"/>
                    <a:alpha val="67000"/>
                  </a:schemeClr>
                </a:gs>
                <a:gs pos="36000">
                  <a:schemeClr val="accent2">
                    <a:lumMod val="75000"/>
                  </a:schemeClr>
                </a:gs>
                <a:gs pos="4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chemeClr val="accent6">
                      <a:lumMod val="10000"/>
                      <a:lumOff val="90000"/>
                      <a:alpha val="40000"/>
                    </a:schemeClr>
                  </a:gs>
                  <a:gs pos="36000">
                    <a:schemeClr val="accent6">
                      <a:lumMod val="10000"/>
                      <a:lumOff val="90000"/>
                    </a:schemeClr>
                  </a:gs>
                  <a:gs pos="4000">
                    <a:schemeClr val="accent6">
                      <a:lumMod val="10000"/>
                      <a:lumOff val="9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5A0-41B7-883E-E8BBE7D0BE01}"/>
              </c:ext>
            </c:extLst>
          </c:dPt>
          <c:dLbls>
            <c:dLbl>
              <c:idx val="0"/>
              <c:layout>
                <c:manualLayout>
                  <c:x val="-2.0951726891294004E-2"/>
                  <c:y val="-0.149295074464094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A0-41B7-883E-E8BBE7D0BE01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доходов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10213.129999999999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45A0-41B7-883E-E8BBE7D0BE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>
              <a:gsLst>
                <a:gs pos="44000">
                  <a:srgbClr val="333F50"/>
                </a:gs>
                <a:gs pos="3000">
                  <a:schemeClr val="tx2">
                    <a:lumMod val="75000"/>
                    <a:alpha val="74000"/>
                  </a:schemeClr>
                </a:gs>
                <a:gs pos="93000">
                  <a:schemeClr val="tx2">
                    <a:lumMod val="75000"/>
                    <a:alpha val="68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0475863445647002"/>
                  <c:y val="-8.793339552050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A0-41B7-883E-E8BBE7D0BE01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доходов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11546.63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45A0-41B7-883E-E8BBE7D0BE0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>
              <a:gsLst>
                <a:gs pos="97000">
                  <a:srgbClr val="A6685B">
                    <a:alpha val="51000"/>
                  </a:srgbClr>
                </a:gs>
                <a:gs pos="62000">
                  <a:srgbClr val="A6685B"/>
                </a:gs>
                <a:gs pos="15000">
                  <a:srgbClr val="A6685B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22148968427939375"/>
                  <c:y val="-0.105870450728589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A0-41B7-883E-E8BBE7D0BE01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доходов</c:v>
                </c:pt>
              </c:strCache>
            </c:strRef>
          </c:cat>
          <c:val>
            <c:numRef>
              <c:f>Лист1!$E$2</c:f>
              <c:numCache>
                <c:formatCode>#,##0.00</c:formatCode>
                <c:ptCount val="1"/>
                <c:pt idx="0">
                  <c:v>10692.77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45A0-41B7-883E-E8BBE7D0BE0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spPr>
            <a:gradFill>
              <a:gsLst>
                <a:gs pos="89000">
                  <a:schemeClr val="tx1">
                    <a:lumMod val="95000"/>
                    <a:lumOff val="5000"/>
                    <a:alpha val="54000"/>
                  </a:schemeClr>
                </a:gs>
                <a:gs pos="45000">
                  <a:schemeClr val="tx1">
                    <a:lumMod val="85000"/>
                    <a:lumOff val="15000"/>
                  </a:schemeClr>
                </a:gs>
                <a:gs pos="11000">
                  <a:schemeClr val="tx1">
                    <a:lumMod val="95000"/>
                    <a:lumOff val="5000"/>
                    <a:alpha val="91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4067588055583116"/>
                  <c:y val="-4.6594518540124023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80-4B5A-B6B0-B16A750CA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доходов</c:v>
                </c:pt>
              </c:strCache>
            </c:strRef>
          </c:cat>
          <c:val>
            <c:numRef>
              <c:f>Лист1!$F$2</c:f>
              <c:numCache>
                <c:formatCode>#,##0.00</c:formatCode>
                <c:ptCount val="1"/>
                <c:pt idx="0">
                  <c:v>8743.9699999999993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4680-4B5A-B6B0-B16A750CA7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4"/>
        <c:shape val="box"/>
        <c:axId val="1279600432"/>
        <c:axId val="1279601520"/>
        <c:axId val="0"/>
      </c:bar3DChart>
      <c:catAx>
        <c:axId val="12796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9601520"/>
        <c:crosses val="autoZero"/>
        <c:auto val="1"/>
        <c:lblAlgn val="ctr"/>
        <c:lblOffset val="100"/>
        <c:noMultiLvlLbl val="0"/>
      </c:catAx>
      <c:valAx>
        <c:axId val="1279601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1279600432"/>
        <c:crosses val="autoZero"/>
        <c:crossBetween val="between"/>
        <c:min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015361515679334"/>
          <c:w val="0.99801818817290311"/>
          <c:h val="0.12237344039066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10000"/>
        <a:lumOff val="9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299560756027038E-2"/>
          <c:y val="1.5011635343507414E-2"/>
          <c:w val="0.90203848157121658"/>
          <c:h val="0.8469322423581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34000">
                  <a:srgbClr val="9C4341"/>
                </a:gs>
                <a:gs pos="93000">
                  <a:srgbClr val="9C4341">
                    <a:alpha val="66000"/>
                  </a:srgbClr>
                </a:gs>
                <a:gs pos="0">
                  <a:srgbClr val="9C4341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7499999999999999E-2"/>
                  <c:y val="-9.3515999069748987E-2"/>
                </c:manualLayout>
              </c:layout>
              <c:spPr>
                <a:solidFill>
                  <a:schemeClr val="bg1">
                    <a:alpha val="71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ln>
                        <a:noFill/>
                      </a:ln>
                      <a:solidFill>
                        <a:schemeClr val="accent6">
                          <a:lumMod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52-4F70-B141-375DF816723F}"/>
                </c:ext>
              </c:extLst>
            </c:dLbl>
            <c:dLbl>
              <c:idx val="1"/>
              <c:layout>
                <c:manualLayout>
                  <c:x val="-1.5625014610963609E-2"/>
                  <c:y val="-8.6958743464236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52-4F70-B141-375DF816723F}"/>
                </c:ext>
              </c:extLst>
            </c:dLbl>
            <c:dLbl>
              <c:idx val="2"/>
              <c:layout>
                <c:manualLayout>
                  <c:x val="-1.7543576071923746E-2"/>
                  <c:y val="-6.8329816767872906E-2"/>
                </c:manualLayout>
              </c:layout>
              <c:spPr>
                <a:solidFill>
                  <a:schemeClr val="bg1">
                    <a:alpha val="6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ln>
                        <a:noFill/>
                      </a:ln>
                      <a:solidFill>
                        <a:schemeClr val="accent6">
                          <a:lumMod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52-4F70-B141-375DF816723F}"/>
                </c:ext>
              </c:extLst>
            </c:dLbl>
            <c:dLbl>
              <c:idx val="3"/>
              <c:layout>
                <c:manualLayout>
                  <c:x val="-1.5444940745946635E-2"/>
                  <c:y val="-9.4485955810625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52-4F70-B141-375DF816723F}"/>
                </c:ext>
              </c:extLst>
            </c:dLbl>
            <c:dLbl>
              <c:idx val="4"/>
              <c:layout>
                <c:manualLayout>
                  <c:x val="-1.6965416066142144E-2"/>
                  <c:y val="-7.410337305611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A6-4841-BC0F-E4F52A0D77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ln>
                      <a:noFill/>
                    </a:ln>
                    <a:solidFill>
                      <a:schemeClr val="accent6">
                        <a:lumMod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 (факт)</c:v>
                </c:pt>
                <c:pt idx="1">
                  <c:v>2021 год (план)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3641.97</c:v>
                </c:pt>
                <c:pt idx="1">
                  <c:v>3922.78</c:v>
                </c:pt>
                <c:pt idx="2">
                  <c:v>4985.54</c:v>
                </c:pt>
                <c:pt idx="3">
                  <c:v>3825.15</c:v>
                </c:pt>
                <c:pt idx="4">
                  <c:v>4056.53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52-4F70-B141-375DF81672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20000">
                  <a:schemeClr val="accent6">
                    <a:lumMod val="10000"/>
                    <a:lumOff val="90000"/>
                  </a:schemeClr>
                </a:gs>
                <a:gs pos="83000">
                  <a:schemeClr val="accent6">
                    <a:lumMod val="10000"/>
                    <a:lumOff val="90000"/>
                    <a:alpha val="92000"/>
                  </a:schemeClr>
                </a:gs>
                <a:gs pos="4000">
                  <a:schemeClr val="accent6">
                    <a:lumMod val="10000"/>
                    <a:lumOff val="9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437499999999972E-2"/>
                  <c:y val="-2.5976666408263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52-4F70-B141-375DF816723F}"/>
                </c:ext>
              </c:extLst>
            </c:dLbl>
            <c:dLbl>
              <c:idx val="1"/>
              <c:layout>
                <c:manualLayout>
                  <c:x val="2.5000000000000001E-2"/>
                  <c:y val="-4.156266625322186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353,92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D5-4969-8989-0582B9042E1A}"/>
                </c:ext>
              </c:extLst>
            </c:dLbl>
            <c:dLbl>
              <c:idx val="2"/>
              <c:layout>
                <c:manualLayout>
                  <c:x val="1.5624999999999886E-2"/>
                  <c:y val="-3.3769666330742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52-4F70-B141-375DF816723F}"/>
                </c:ext>
              </c:extLst>
            </c:dLbl>
            <c:dLbl>
              <c:idx val="3"/>
              <c:layout>
                <c:manualLayout>
                  <c:x val="1.5625E-2"/>
                  <c:y val="-3.3769666330742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852-4F70-B141-375DF816723F}"/>
                </c:ext>
              </c:extLst>
            </c:dLbl>
            <c:spPr>
              <a:solidFill>
                <a:schemeClr val="bg1">
                  <a:alpha val="61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ln>
                      <a:solidFill>
                        <a:schemeClr val="accent6">
                          <a:lumMod val="10000"/>
                        </a:schemeClr>
                      </a:solidFill>
                    </a:ln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 (факт)</c:v>
                </c:pt>
                <c:pt idx="1">
                  <c:v>2021 год (план)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758.79</c:v>
                </c:pt>
                <c:pt idx="1">
                  <c:v>353.92</c:v>
                </c:pt>
                <c:pt idx="2">
                  <c:v>278.89</c:v>
                </c:pt>
                <c:pt idx="3">
                  <c:v>273.77999999999997</c:v>
                </c:pt>
                <c:pt idx="4">
                  <c:v>276.19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52-4F70-B141-375DF816723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поступление</c:v>
                </c:pt>
              </c:strCache>
            </c:strRef>
          </c:tx>
          <c:spPr>
            <a:gradFill>
              <a:gsLst>
                <a:gs pos="55000">
                  <a:schemeClr val="tx2">
                    <a:lumMod val="75000"/>
                  </a:schemeClr>
                </a:gs>
                <a:gs pos="93000">
                  <a:schemeClr val="tx2">
                    <a:lumMod val="75000"/>
                    <a:alpha val="57000"/>
                  </a:schemeClr>
                </a:gs>
                <a:gs pos="11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0598188547756379"/>
                  <c:y val="-4.0905026563875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52-4F70-B141-375DF816723F}"/>
                </c:ext>
              </c:extLst>
            </c:dLbl>
            <c:dLbl>
              <c:idx val="1"/>
              <c:layout>
                <c:manualLayout>
                  <c:x val="-0.10950908898788202"/>
                  <c:y val="-7.9650782328988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5-4969-8989-0582B9042E1A}"/>
                </c:ext>
              </c:extLst>
            </c:dLbl>
            <c:dLbl>
              <c:idx val="2"/>
              <c:layout>
                <c:manualLayout>
                  <c:x val="-8.9062556565302084E-2"/>
                  <c:y val="-0.10734150303424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52-4F70-B141-375DF816723F}"/>
                </c:ext>
              </c:extLst>
            </c:dLbl>
            <c:dLbl>
              <c:idx val="3"/>
              <c:layout>
                <c:manualLayout>
                  <c:x val="-0.1016965816824002"/>
                  <c:y val="-0.18109265962858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52-4F70-B141-375DF816723F}"/>
                </c:ext>
              </c:extLst>
            </c:dLbl>
            <c:dLbl>
              <c:idx val="4"/>
              <c:layout>
                <c:manualLayout>
                  <c:x val="-9.1613246757167588E-2"/>
                  <c:y val="-0.17964454074209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A6-4841-BC0F-E4F52A0D77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  (факт)</c:v>
                </c:pt>
                <c:pt idx="1">
                  <c:v>2021 год (план)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6321.91</c:v>
                </c:pt>
                <c:pt idx="1">
                  <c:v>5936.42</c:v>
                </c:pt>
                <c:pt idx="2">
                  <c:v>6282.2</c:v>
                </c:pt>
                <c:pt idx="3">
                  <c:v>6593.85</c:v>
                </c:pt>
                <c:pt idx="4">
                  <c:v>4411.25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52-4F70-B141-375DF8167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4"/>
        <c:shape val="box"/>
        <c:axId val="1372072080"/>
        <c:axId val="1372072624"/>
        <c:axId val="0"/>
      </c:bar3DChart>
      <c:catAx>
        <c:axId val="137207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2072624"/>
        <c:crosses val="autoZero"/>
        <c:auto val="1"/>
        <c:lblAlgn val="ctr"/>
        <c:lblOffset val="100"/>
        <c:noMultiLvlLbl val="0"/>
      </c:catAx>
      <c:valAx>
        <c:axId val="137207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2072080"/>
        <c:crosses val="autoZero"/>
        <c:crossBetween val="between"/>
        <c:min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7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219957467914074E-3"/>
          <c:y val="2.972548615521832E-2"/>
          <c:w val="0.94033223031246549"/>
          <c:h val="0.5543496700506647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Клин г.о</c:v>
                </c:pt>
              </c:strCache>
            </c:strRef>
          </c:tx>
          <c:spPr>
            <a:gradFill>
              <a:gsLst>
                <a:gs pos="89000">
                  <a:schemeClr val="bg1">
                    <a:lumMod val="50000"/>
                    <a:alpha val="42000"/>
                  </a:schemeClr>
                </a:gs>
                <a:gs pos="45000">
                  <a:schemeClr val="bg1">
                    <a:lumMod val="50000"/>
                    <a:alpha val="86000"/>
                  </a:schemeClr>
                </a:gs>
                <a:gs pos="11000">
                  <a:schemeClr val="bg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409542144900442E-2"/>
                  <c:y val="-3.9337547128811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5C-43ED-B927-4EB365110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3631.4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2-4728-92E5-48E9F696FA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Орехово-Зуевский г.о.</c:v>
                </c:pt>
              </c:strCache>
            </c:strRef>
          </c:tx>
          <c:spPr>
            <a:gradFill>
              <a:gsLst>
                <a:gs pos="89000">
                  <a:schemeClr val="accent1">
                    <a:lumMod val="20000"/>
                    <a:lumOff val="80000"/>
                    <a:alpha val="64000"/>
                  </a:schemeClr>
                </a:gs>
                <a:gs pos="4500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258227542633976E-2"/>
                  <c:y val="-3.9337547128811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5C-43ED-B927-4EB365110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4839.5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C-43ED-B927-4EB3651106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Истра г.о</c:v>
                </c:pt>
              </c:strCache>
            </c:strRef>
          </c:tx>
          <c:spPr>
            <a:gradFill>
              <a:gsLst>
                <a:gs pos="89000">
                  <a:srgbClr val="A6685B">
                    <a:alpha val="47000"/>
                  </a:srgbClr>
                </a:gs>
                <a:gs pos="45000">
                  <a:srgbClr val="A6685B"/>
                </a:gs>
                <a:gs pos="11000">
                  <a:srgbClr val="A6685B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9C4341">
                      <a:alpha val="39000"/>
                    </a:srgbClr>
                  </a:gs>
                  <a:gs pos="45000">
                    <a:srgbClr val="9C4341"/>
                  </a:gs>
                  <a:gs pos="12000">
                    <a:srgbClr val="9C4341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55C-43ED-B927-4EB365110630}"/>
              </c:ext>
            </c:extLst>
          </c:dPt>
          <c:dLbls>
            <c:dLbl>
              <c:idx val="0"/>
              <c:layout>
                <c:manualLayout>
                  <c:x val="-2.9343606258875006E-2"/>
                  <c:y val="-4.77267851592589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5C-43ED-B927-4EB365110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Sheet1!$D$2</c:f>
              <c:numCache>
                <c:formatCode>#,##0</c:formatCode>
                <c:ptCount val="1"/>
                <c:pt idx="0">
                  <c:v>4914.6000000000004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5C-43ED-B927-4EB36511063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Дмитровский г.о.</c:v>
                </c:pt>
              </c:strCache>
            </c:strRef>
          </c:tx>
          <c:spPr>
            <a:gradFill>
              <a:gsLst>
                <a:gs pos="89000">
                  <a:srgbClr val="54697B">
                    <a:alpha val="60000"/>
                  </a:srgbClr>
                </a:gs>
                <a:gs pos="45000">
                  <a:srgbClr val="54697B"/>
                </a:gs>
                <a:gs pos="11000">
                  <a:srgbClr val="54697B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54697B">
                      <a:alpha val="60000"/>
                    </a:srgbClr>
                  </a:gs>
                  <a:gs pos="45000">
                    <a:srgbClr val="54697B"/>
                  </a:gs>
                  <a:gs pos="11000">
                    <a:srgbClr val="54697B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55C-43ED-B927-4EB365110630}"/>
              </c:ext>
            </c:extLst>
          </c:dPt>
          <c:dLbls>
            <c:dLbl>
              <c:idx val="0"/>
              <c:layout>
                <c:manualLayout>
                  <c:x val="-2.1697370795467068E-2"/>
                  <c:y val="-4.53894774563213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5C-43ED-B927-4EB365110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Sheet1!$E$2</c:f>
              <c:numCache>
                <c:formatCode>#,##0</c:formatCode>
                <c:ptCount val="1"/>
                <c:pt idx="0">
                  <c:v>5010.7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5C-43ED-B927-4EB36511063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Солнечногорск г.о.</c:v>
                </c:pt>
              </c:strCache>
            </c:strRef>
          </c:tx>
          <c:spPr>
            <a:gradFill>
              <a:gsLst>
                <a:gs pos="89000">
                  <a:schemeClr val="tx1">
                    <a:lumMod val="85000"/>
                    <a:lumOff val="15000"/>
                    <a:alpha val="50000"/>
                  </a:schemeClr>
                </a:gs>
                <a:gs pos="45000">
                  <a:schemeClr val="tx1">
                    <a:lumMod val="85000"/>
                    <a:lumOff val="15000"/>
                    <a:alpha val="85000"/>
                  </a:schemeClr>
                </a:gs>
                <a:gs pos="11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985199446033683E-2"/>
                  <c:y val="-4.2363512292566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5C-43ED-B927-4EB365110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Sheet1!$F$2</c:f>
              <c:numCache>
                <c:formatCode>#,##0</c:formatCode>
                <c:ptCount val="1"/>
                <c:pt idx="0">
                  <c:v>5122.8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5C-43ED-B927-4EB3651106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372065552"/>
        <c:axId val="1372073168"/>
        <c:axId val="1326282032"/>
      </c:bar3DChart>
      <c:catAx>
        <c:axId val="137206555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372073168"/>
        <c:crosses val="autoZero"/>
        <c:auto val="1"/>
        <c:lblAlgn val="ctr"/>
        <c:lblOffset val="100"/>
        <c:noMultiLvlLbl val="0"/>
      </c:catAx>
      <c:valAx>
        <c:axId val="1372073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372065552"/>
        <c:crosses val="autoZero"/>
        <c:crossBetween val="between"/>
      </c:valAx>
      <c:serAx>
        <c:axId val="1326282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137207316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8704074501237702"/>
          <c:w val="1"/>
          <c:h val="0.31792728992461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7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219957467914074E-3"/>
          <c:y val="2.972548615521832E-2"/>
          <c:w val="0.94033223031246549"/>
          <c:h val="0.5543496700506647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Клин г.о</c:v>
                </c:pt>
              </c:strCache>
            </c:strRef>
          </c:tx>
          <c:spPr>
            <a:gradFill>
              <a:gsLst>
                <a:gs pos="89000">
                  <a:schemeClr val="bg1">
                    <a:lumMod val="50000"/>
                    <a:alpha val="42000"/>
                  </a:schemeClr>
                </a:gs>
                <a:gs pos="45000">
                  <a:schemeClr val="bg1">
                    <a:lumMod val="50000"/>
                    <a:alpha val="86000"/>
                  </a:schemeClr>
                </a:gs>
                <a:gs pos="11000">
                  <a:schemeClr val="bg1">
                    <a:lumMod val="5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409542144900442E-2"/>
                  <c:y val="-3.9337547128811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E5-492C-B633-EFC8775C0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28393.599999999999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5-492C-B633-EFC8775C0A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Орехово-Зуевский г.о.</c:v>
                </c:pt>
              </c:strCache>
            </c:strRef>
          </c:tx>
          <c:spPr>
            <a:gradFill>
              <a:gsLst>
                <a:gs pos="89000">
                  <a:schemeClr val="accent1">
                    <a:lumMod val="20000"/>
                    <a:lumOff val="80000"/>
                    <a:alpha val="64000"/>
                  </a:schemeClr>
                </a:gs>
                <a:gs pos="4500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5967061413342574E-2"/>
                  <c:y val="-0.125149495263449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E5-492C-B633-EFC8775C0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20898.36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E5-492C-B633-EFC8775C0A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Истра г.о</c:v>
                </c:pt>
              </c:strCache>
            </c:strRef>
          </c:tx>
          <c:spPr>
            <a:gradFill>
              <a:gsLst>
                <a:gs pos="89000">
                  <a:srgbClr val="A6685B">
                    <a:alpha val="47000"/>
                  </a:srgbClr>
                </a:gs>
                <a:gs pos="45000">
                  <a:srgbClr val="A6685B"/>
                </a:gs>
                <a:gs pos="11000">
                  <a:srgbClr val="A6685B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9C4341">
                      <a:alpha val="39000"/>
                    </a:srgbClr>
                  </a:gs>
                  <a:gs pos="45000">
                    <a:srgbClr val="9C4341"/>
                  </a:gs>
                  <a:gs pos="12000">
                    <a:srgbClr val="9C4341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DE5-492C-B633-EFC8775C0A2B}"/>
              </c:ext>
            </c:extLst>
          </c:dPt>
          <c:dLbls>
            <c:dLbl>
              <c:idx val="0"/>
              <c:layout>
                <c:manualLayout>
                  <c:x val="-5.6955490783582342E-2"/>
                  <c:y val="-3.70002888552548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E5-492C-B633-EFC8775C0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Sheet1!$D$2</c:f>
              <c:numCache>
                <c:formatCode>#,##0</c:formatCode>
                <c:ptCount val="1"/>
                <c:pt idx="0">
                  <c:v>39644.699999999997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E5-492C-B633-EFC8775C0A2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Дмитровский г.о.</c:v>
                </c:pt>
              </c:strCache>
            </c:strRef>
          </c:tx>
          <c:spPr>
            <a:gradFill>
              <a:gsLst>
                <a:gs pos="89000">
                  <a:srgbClr val="F9B658"/>
                </a:gs>
                <a:gs pos="45000">
                  <a:srgbClr val="F9B658"/>
                </a:gs>
                <a:gs pos="11000">
                  <a:srgbClr val="F9B658"/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54697B">
                      <a:alpha val="24000"/>
                    </a:srgbClr>
                  </a:gs>
                  <a:gs pos="45000">
                    <a:srgbClr val="54697B"/>
                  </a:gs>
                  <a:gs pos="11000">
                    <a:srgbClr val="54697B"/>
                  </a:gs>
                </a:gsLst>
                <a:lin ang="54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5DE5-492C-B633-EFC8775C0A2B}"/>
              </c:ext>
            </c:extLst>
          </c:dPt>
          <c:dLbls>
            <c:dLbl>
              <c:idx val="0"/>
              <c:layout>
                <c:manualLayout>
                  <c:x val="-7.3469626247596523E-2"/>
                  <c:y val="-0.1177933992351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E5-492C-B633-EFC8775C0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Sheet1!$E$2</c:f>
              <c:numCache>
                <c:formatCode>#,##0</c:formatCode>
                <c:ptCount val="1"/>
                <c:pt idx="0">
                  <c:v>30583.5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DE5-492C-B633-EFC8775C0A2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Солнечногорск г.о.</c:v>
                </c:pt>
              </c:strCache>
            </c:strRef>
          </c:tx>
          <c:spPr>
            <a:gradFill>
              <a:gsLst>
                <a:gs pos="89000">
                  <a:schemeClr val="tx1">
                    <a:lumMod val="85000"/>
                    <a:lumOff val="15000"/>
                    <a:alpha val="50000"/>
                  </a:schemeClr>
                </a:gs>
                <a:gs pos="45000">
                  <a:schemeClr val="tx1">
                    <a:lumMod val="85000"/>
                    <a:lumOff val="15000"/>
                    <a:alpha val="85000"/>
                  </a:schemeClr>
                </a:gs>
                <a:gs pos="11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6596957529062587E-2"/>
                  <c:y val="-8.25878981472722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E5-492C-B633-EFC8775C0A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#,##0</c:formatCode>
                <c:ptCount val="1"/>
              </c:numCache>
            </c:numRef>
          </c:cat>
          <c:val>
            <c:numRef>
              <c:f>Sheet1!$F$2</c:f>
              <c:numCache>
                <c:formatCode>#,##0</c:formatCode>
                <c:ptCount val="1"/>
                <c:pt idx="0">
                  <c:v>35165.4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DE5-492C-B633-EFC8775C0A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372066096"/>
        <c:axId val="1372074256"/>
        <c:axId val="1326275792"/>
      </c:bar3DChart>
      <c:catAx>
        <c:axId val="137206609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372074256"/>
        <c:crosses val="autoZero"/>
        <c:auto val="1"/>
        <c:lblAlgn val="ctr"/>
        <c:lblOffset val="100"/>
        <c:noMultiLvlLbl val="0"/>
      </c:catAx>
      <c:valAx>
        <c:axId val="1372074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372066096"/>
        <c:crosses val="autoZero"/>
        <c:crossBetween val="between"/>
      </c:valAx>
      <c:serAx>
        <c:axId val="13262757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37207425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8704074501237702"/>
          <c:w val="1"/>
          <c:h val="0.31792728992461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1B61DCE-F844-4FC6-9DD9-5BEFF89F46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4D6890-31EC-4100-851A-31F6AD1CD9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F9D0E-1FC5-40D4-93A5-38CFC8512952}" type="datetimeFigureOut">
              <a:rPr lang="ru-RU" smtClean="0"/>
              <a:t>20.01.2022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866920-5F35-46EE-A91F-DA21E5AC74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4CD994-C772-4B92-AF57-31FD44B197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28F3C-DF1E-4867-9DFE-5A0C49770D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9639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7EEB8-BECB-4F96-AA85-0A0E392EE68A}" type="datetimeFigureOut">
              <a:rPr lang="ru-RU" smtClean="0"/>
              <a:t>20.01.2022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14126-A051-4BB8-BB3D-421BF911B2F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5439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48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4C2B9-2ED5-4CFD-94F1-C23B0D4264C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131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198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297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150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342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29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90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73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9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91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74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094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308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797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116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028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347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60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75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689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39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688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961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230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354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250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114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119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7498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063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124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722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19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249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488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9041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8872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260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949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961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855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07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4888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14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394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3181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7586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3643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9972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92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E6ED15-6D06-4E37-8861-8403BC4CC5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5107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186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27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93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41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14126-A051-4BB8-BB3D-421BF911B2F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3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81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01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2888974" cy="51418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074506" y="1716156"/>
            <a:ext cx="2888974" cy="51418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49011" y="-1"/>
            <a:ext cx="2888974" cy="51418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23516" y="1716156"/>
            <a:ext cx="2968484" cy="514184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358247" y="1758463"/>
            <a:ext cx="3471828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142346" y="1758463"/>
            <a:ext cx="3471829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574146" y="1758463"/>
            <a:ext cx="3471829" cy="3291839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7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Объект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 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 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198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6504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C6ED5-8FC2-4F1D-8503-FF10359BB02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168813" y="168812"/>
            <a:ext cx="11859067" cy="6527410"/>
            <a:chOff x="168813" y="168812"/>
            <a:chExt cx="11859067" cy="6527410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168813" y="168812"/>
              <a:ext cx="1069145" cy="1069145"/>
              <a:chOff x="168813" y="168812"/>
              <a:chExt cx="1069145" cy="106914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 userDrawn="1"/>
          </p:nvGrpSpPr>
          <p:grpSpPr>
            <a:xfrm flipH="1">
              <a:off x="10958735" y="168812"/>
              <a:ext cx="1069145" cy="1069145"/>
              <a:chOff x="168813" y="168812"/>
              <a:chExt cx="1069145" cy="106914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/>
            <p:nvPr userDrawn="1"/>
          </p:nvGrpSpPr>
          <p:grpSpPr>
            <a:xfrm flipV="1">
              <a:off x="168813" y="5627077"/>
              <a:ext cx="1069145" cy="1069145"/>
              <a:chOff x="168813" y="168812"/>
              <a:chExt cx="1069145" cy="106914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27"/>
            <p:cNvGrpSpPr/>
            <p:nvPr userDrawn="1"/>
          </p:nvGrpSpPr>
          <p:grpSpPr>
            <a:xfrm flipH="1" flipV="1">
              <a:off x="10958735" y="5627077"/>
              <a:ext cx="1069145" cy="1069145"/>
              <a:chOff x="168813" y="168812"/>
              <a:chExt cx="1069145" cy="106914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68813" y="168812"/>
                <a:ext cx="1069145" cy="1069145"/>
                <a:chOff x="168813" y="168812"/>
                <a:chExt cx="2110154" cy="211015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53221" y="239150"/>
                <a:ext cx="759656" cy="759656"/>
                <a:chOff x="168813" y="168812"/>
                <a:chExt cx="2110154" cy="211015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68813" y="168812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>
                  <a:off x="1223890" y="-886265"/>
                  <a:ext cx="0" cy="2110154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5" name="TextBox 34"/>
          <p:cNvSpPr txBox="1"/>
          <p:nvPr userDrawn="1"/>
        </p:nvSpPr>
        <p:spPr>
          <a:xfrm>
            <a:off x="253221" y="6348885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rexi.theme.com</a:t>
            </a:r>
          </a:p>
        </p:txBody>
      </p:sp>
    </p:spTree>
    <p:extLst>
      <p:ext uri="{BB962C8B-B14F-4D97-AF65-F5344CB8AC3E}">
        <p14:creationId xmlns:p14="http://schemas.microsoft.com/office/powerpoint/2010/main" val="186518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6" r:id="rId5"/>
    <p:sldLayoutId id="2147483667" r:id="rId6"/>
    <p:sldLayoutId id="2147483668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8.jpe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2.jpeg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4.jpeg"/><Relationship Id="rId4" Type="http://schemas.microsoft.com/office/2007/relationships/hdphoto" Target="../media/hdphoto15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6.jpeg"/><Relationship Id="rId4" Type="http://schemas.microsoft.com/office/2007/relationships/hdphoto" Target="../media/hdphoto16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7.wdp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microsoft.com/office/2007/relationships/hdphoto" Target="../media/hdphoto18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3.jpeg"/><Relationship Id="rId4" Type="http://schemas.microsoft.com/office/2007/relationships/hdphoto" Target="../media/hdphoto19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5.png"/><Relationship Id="rId4" Type="http://schemas.microsoft.com/office/2007/relationships/hdphoto" Target="../media/hdphoto20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7.png"/><Relationship Id="rId4" Type="http://schemas.microsoft.com/office/2007/relationships/hdphoto" Target="../media/hdphoto21.wdp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3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22.wdp"/><Relationship Id="rId4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61.jpeg"/><Relationship Id="rId4" Type="http://schemas.microsoft.com/office/2007/relationships/hdphoto" Target="../media/hdphoto23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7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4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microsoft.com/office/2007/relationships/hdphoto" Target="../media/hdphoto25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EDDF74-B91D-44AD-B266-BF4C827B3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43" y="-1"/>
            <a:ext cx="764355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BCC8CB-63F6-4AD7-8A89-90797D5B4B4B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659" y="28313"/>
            <a:ext cx="5212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7F848E"/>
                </a:solidFill>
                <a:latin typeface="+mj-lt"/>
              </a:rPr>
              <a:t>Бюджет</a:t>
            </a:r>
            <a:endParaRPr lang="en-US" sz="96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9392" y="207949"/>
            <a:ext cx="6294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9C4341"/>
                </a:solidFill>
                <a:latin typeface="+mj-lt"/>
              </a:rPr>
              <a:t>Б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юджет</a:t>
            </a:r>
            <a:r>
              <a:rPr lang="ru-RU" sz="6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для граждан</a:t>
            </a:r>
            <a:endParaRPr lang="en-US" sz="6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977" y="2428641"/>
            <a:ext cx="4059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Орехово-Зуевского городского округа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EDBE9-3603-45E6-A762-350EA95BD7E1}"/>
              </a:ext>
            </a:extLst>
          </p:cNvPr>
          <p:cNvSpPr txBox="1"/>
          <p:nvPr/>
        </p:nvSpPr>
        <p:spPr>
          <a:xfrm>
            <a:off x="352319" y="2698253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на основе утвержденного решения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о бюджете на 2022 год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 descr="6 достопримечательностей города Орехово-Зуево Московской области: что  посмотреть самостоятельно, красивые места">
            <a:extLst>
              <a:ext uri="{FF2B5EF4-FFF2-40B4-BE49-F238E27FC236}">
                <a16:creationId xmlns:a16="http://schemas.microsoft.com/office/drawing/2014/main" id="{97C982CA-FDEC-4DE1-A5B5-2C15B915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3" b="94760" l="0" r="94434">
                        <a14:foregroundMark x1="21387" y1="70306" x2="16504" y2="72635"/>
                        <a14:foregroundMark x1="16504" y1="72635" x2="21387" y2="74964"/>
                        <a14:foregroundMark x1="21387" y1="74964" x2="16504" y2="74818"/>
                        <a14:foregroundMark x1="16504" y1="74818" x2="18652" y2="69723"/>
                        <a14:foregroundMark x1="9863" y1="88355" x2="0" y2="93741"/>
                        <a14:foregroundMark x1="0" y1="93741" x2="4980" y2="97962"/>
                        <a14:foregroundMark x1="4980" y1="97962" x2="30762" y2="99854"/>
                        <a14:foregroundMark x1="30762" y1="99854" x2="99902" y2="98108"/>
                        <a14:foregroundMark x1="99902" y1="98108" x2="99219" y2="73945"/>
                        <a14:foregroundMark x1="99219" y1="73945" x2="94531" y2="69869"/>
                        <a14:foregroundMark x1="94531" y1="69869" x2="89941" y2="72344"/>
                        <a14:foregroundMark x1="89941" y1="72344" x2="89160" y2="74818"/>
                        <a14:foregroundMark x1="46191" y1="72344" x2="51465" y2="73217"/>
                        <a14:foregroundMark x1="51465" y1="73217" x2="46582" y2="73508"/>
                        <a14:foregroundMark x1="46582" y1="73508" x2="51953" y2="72926"/>
                        <a14:foregroundMark x1="51953" y1="72926" x2="47070" y2="73945"/>
                        <a14:foregroundMark x1="18848" y1="32314" x2="18164" y2="63610"/>
                        <a14:foregroundMark x1="80469" y1="89811" x2="74805" y2="93741"/>
                        <a14:foregroundMark x1="74805" y1="93741" x2="2832" y2="96507"/>
                        <a14:foregroundMark x1="2832" y1="96507" x2="5078" y2="89811"/>
                        <a14:foregroundMark x1="5078" y1="89811" x2="10059" y2="88937"/>
                        <a14:foregroundMark x1="10059" y1="88937" x2="17383" y2="88937"/>
                        <a14:foregroundMark x1="17383" y1="88937" x2="28711" y2="88792"/>
                        <a14:foregroundMark x1="28711" y1="88792" x2="35156" y2="88792"/>
                        <a14:foregroundMark x1="35156" y1="88792" x2="46484" y2="87045"/>
                        <a14:foregroundMark x1="46484" y1="87045" x2="75098" y2="90539"/>
                        <a14:foregroundMark x1="75098" y1="90539" x2="81348" y2="89811"/>
                        <a14:foregroundMark x1="5762" y1="90247" x2="35645" y2="87627"/>
                        <a14:foregroundMark x1="35645" y1="87627" x2="41895" y2="90247"/>
                        <a14:foregroundMark x1="41895" y1="90247" x2="38281" y2="97525"/>
                        <a14:foregroundMark x1="38281" y1="97525" x2="4395" y2="98981"/>
                        <a14:foregroundMark x1="4395" y1="98981" x2="98" y2="90975"/>
                        <a14:foregroundMark x1="98" y1="90975" x2="1074" y2="83697"/>
                        <a14:foregroundMark x1="1074" y1="83697" x2="586" y2="58952"/>
                        <a14:foregroundMark x1="586" y1="58952" x2="5664" y2="58224"/>
                        <a14:foregroundMark x1="5664" y1="58224" x2="8008" y2="59098"/>
                        <a14:foregroundMark x1="16895" y1="94032" x2="22559" y2="94032"/>
                        <a14:foregroundMark x1="22559" y1="94032" x2="17090" y2="93304"/>
                        <a14:foregroundMark x1="17090" y1="93304" x2="33691" y2="95342"/>
                        <a14:foregroundMark x1="33691" y1="95342" x2="41211" y2="94905"/>
                        <a14:foregroundMark x1="41211" y1="94905" x2="53809" y2="94905"/>
                        <a14:foregroundMark x1="2344" y1="59680" x2="2344" y2="59680"/>
                        <a14:foregroundMark x1="0" y1="55895" x2="586" y2="55750"/>
                        <a14:foregroundMark x1="26563" y1="60699" x2="26660" y2="68559"/>
                        <a14:foregroundMark x1="26660" y1="68559" x2="26660" y2="60990"/>
                        <a14:foregroundMark x1="26660" y1="60990" x2="27539" y2="69141"/>
                        <a14:foregroundMark x1="27539" y1="69141" x2="26367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1" y="4026875"/>
            <a:ext cx="4658152" cy="28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1BB198-1C79-4413-AFBC-994B68904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95" y="3506161"/>
            <a:ext cx="1185454" cy="14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999BDC35-68DC-4D85-A671-4B2E556A3981}"/>
              </a:ext>
            </a:extLst>
          </p:cNvPr>
          <p:cNvSpPr/>
          <p:nvPr/>
        </p:nvSpPr>
        <p:spPr>
          <a:xfrm>
            <a:off x="268358" y="869270"/>
            <a:ext cx="11655284" cy="5352626"/>
          </a:xfrm>
          <a:prstGeom prst="flowChartProcess">
            <a:avLst/>
          </a:prstGeom>
          <a:pattFill prst="pct25">
            <a:fgClr>
              <a:srgbClr val="9C434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8358" y="107034"/>
            <a:ext cx="11655284" cy="7571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ИНФОРМАЦИЯ ОБ ВЫПОЛНЕНИИ ОСНОВНЫХ ХАРАКТЕРИСТИК БЮДЖЕТА </a:t>
            </a:r>
            <a:b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</a:br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В СРАВНЕНИЕ С ПРЕДЫДУЩИМИ ГОДАМИ 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F341A46-8E49-4303-BC2E-243C677323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7E3263-C8C7-44B3-A2A3-0F681F3B8EDA}"/>
              </a:ext>
            </a:extLst>
          </p:cNvPr>
          <p:cNvSpPr/>
          <p:nvPr/>
        </p:nvSpPr>
        <p:spPr>
          <a:xfrm>
            <a:off x="10550293" y="582058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F52F8B-4A67-4C13-B3F4-C513EEA57456}"/>
              </a:ext>
            </a:extLst>
          </p:cNvPr>
          <p:cNvSpPr/>
          <p:nvPr/>
        </p:nvSpPr>
        <p:spPr>
          <a:xfrm>
            <a:off x="268358" y="6380922"/>
            <a:ext cx="1321903" cy="180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D78EA65-342E-4963-B1A2-F42DC7C2C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457551"/>
              </p:ext>
            </p:extLst>
          </p:nvPr>
        </p:nvGraphicFramePr>
        <p:xfrm>
          <a:off x="268358" y="1023190"/>
          <a:ext cx="11655285" cy="5052570"/>
        </p:xfrm>
        <a:graphic>
          <a:graphicData uri="http://schemas.openxmlformats.org/drawingml/2006/table">
            <a:tbl>
              <a:tblPr/>
              <a:tblGrid>
                <a:gridCol w="2236317">
                  <a:extLst>
                    <a:ext uri="{9D8B030D-6E8A-4147-A177-3AD203B41FA5}">
                      <a16:colId xmlns:a16="http://schemas.microsoft.com/office/drawing/2014/main" val="3399276353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3411292232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2510849315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1194263945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1963753871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2231753472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3545449155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3200312440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2423757383"/>
                    </a:ext>
                  </a:extLst>
                </a:gridCol>
                <a:gridCol w="1046552">
                  <a:extLst>
                    <a:ext uri="{9D8B030D-6E8A-4147-A177-3AD203B41FA5}">
                      <a16:colId xmlns:a16="http://schemas.microsoft.com/office/drawing/2014/main" val="1637236747"/>
                    </a:ext>
                  </a:extLst>
                </a:gridCol>
              </a:tblGrid>
              <a:tr h="167806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 год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 год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975314"/>
                  </a:ext>
                </a:extLst>
              </a:tr>
              <a:tr h="167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год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год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93544"/>
                  </a:ext>
                </a:extLst>
              </a:tr>
              <a:tr h="167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Факт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033782"/>
                  </a:ext>
                </a:extLst>
              </a:tr>
              <a:tr h="327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 2020 году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 2021 году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к 2022 году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 2023 году 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869933"/>
                  </a:ext>
                </a:extLst>
              </a:tr>
              <a:tr h="2517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Доходы, всего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10 722,67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10 213,13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102,64%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11 546,63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113,06%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10 692,77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92,61%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8 743,97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81,77%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79548"/>
                  </a:ext>
                </a:extLst>
              </a:tr>
              <a:tr h="16780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 том числе: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2 156,44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2 302,00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3 235,55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2 048,24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2 170,89 </a:t>
                      </a:r>
                      <a:b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92778"/>
                  </a:ext>
                </a:extLst>
              </a:tr>
              <a:tr h="56443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доп. норматив НДФЛ взамен дотации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49,20%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49,10%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64,00%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38,00%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36402"/>
                  </a:ext>
                </a:extLst>
              </a:tr>
              <a:tr h="52630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Налоговые и неналоговые доходы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4 440,76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4 276,70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113,16%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5 264,43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123,10%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4 098,92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77,86%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4 332,72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105,70%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564187"/>
                  </a:ext>
                </a:extLst>
              </a:tr>
              <a:tr h="47290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Безвозмездные поступления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6 321,91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5 936,42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6 282,20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105,82%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6 593,85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104,96%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4 411,25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66,89%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757100"/>
                  </a:ext>
                </a:extLst>
              </a:tr>
              <a:tr h="6559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Удельный вес безвозмездных поступлений в общем объеме доходов %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58,96%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58,13%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54,40%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61,67%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50,45%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680007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Расходы, всего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10 562,00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10 634,37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100,69%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11 838,97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111,33%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10 893,82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92,02%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8 954,39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82,20%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48547"/>
                  </a:ext>
                </a:extLst>
              </a:tr>
              <a:tr h="52630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Расходы без учета безвозмездных поступлений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4 240,10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4 697,95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110,80%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5 556,77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118,28%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4 299,97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77,38%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4 543,14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105,66%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95655"/>
                  </a:ext>
                </a:extLst>
              </a:tr>
              <a:tr h="35849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Профицит (+) /Дефицит (-)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160,7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-421,24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-292,34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-201,05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-210,33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174272"/>
                  </a:ext>
                </a:extLst>
              </a:tr>
              <a:tr h="29747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Уровень дефицита в (%) </a:t>
                      </a:r>
                    </a:p>
                  </a:txBody>
                  <a:tcPr marL="6684" marR="6684" marT="6684" marB="0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AE756A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14,4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9,70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575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ООО &amp;quot;Ткацкая фабрика &amp;quot;ЛЕНТА&amp;quot; имени 8 марта&amp;quot; - официальный сайт">
            <a:extLst>
              <a:ext uri="{FF2B5EF4-FFF2-40B4-BE49-F238E27FC236}">
                <a16:creationId xmlns:a16="http://schemas.microsoft.com/office/drawing/2014/main" id="{2A4FA8F9-4F1C-4862-94A5-00762567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01" y="1"/>
            <a:ext cx="78646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5" y="0"/>
            <a:ext cx="4230565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A62B55-D067-4E11-B80C-A6DFF0176664}"/>
              </a:ext>
            </a:extLst>
          </p:cNvPr>
          <p:cNvSpPr/>
          <p:nvPr/>
        </p:nvSpPr>
        <p:spPr>
          <a:xfrm>
            <a:off x="167818" y="2559818"/>
            <a:ext cx="5692388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6379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Структура доходов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444974" y="195332"/>
            <a:ext cx="35808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Д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оходы бюджета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20413D-3231-4E04-8397-10795935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58" y="2942843"/>
            <a:ext cx="42100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5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E23CD77-2237-4B56-9E49-1EC0069F1955}"/>
              </a:ext>
            </a:extLst>
          </p:cNvPr>
          <p:cNvSpPr txBox="1"/>
          <p:nvPr/>
        </p:nvSpPr>
        <p:spPr>
          <a:xfrm>
            <a:off x="587375" y="174541"/>
            <a:ext cx="5754740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9C4341"/>
                </a:solidFill>
                <a:latin typeface="+mj-lt"/>
              </a:defRPr>
            </a:lvl1pPr>
          </a:lstStyle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ОРЕХОВО-ЗУЕВСКИЙ ГОРОДСКОЙ ОКРУГ МОСКОВСКОЙ ОБЛАСТИ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" name="Блок-схема: процесс 70">
            <a:extLst>
              <a:ext uri="{FF2B5EF4-FFF2-40B4-BE49-F238E27FC236}">
                <a16:creationId xmlns:a16="http://schemas.microsoft.com/office/drawing/2014/main" id="{54E57E28-AF75-4966-8DEB-7BF590F46189}"/>
              </a:ext>
            </a:extLst>
          </p:cNvPr>
          <p:cNvSpPr/>
          <p:nvPr/>
        </p:nvSpPr>
        <p:spPr>
          <a:xfrm>
            <a:off x="469597" y="1940835"/>
            <a:ext cx="11252805" cy="4415515"/>
          </a:xfrm>
          <a:prstGeom prst="flowChartProcess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2700BB93-844B-4242-A416-66B898F4BD2B}"/>
              </a:ext>
            </a:extLst>
          </p:cNvPr>
          <p:cNvSpPr/>
          <p:nvPr/>
        </p:nvSpPr>
        <p:spPr>
          <a:xfrm>
            <a:off x="2450648" y="1014211"/>
            <a:ext cx="6923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СТРУКТУРА ДОХОДОВ БЮДЖЕТА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</a:t>
            </a:r>
          </a:p>
        </p:txBody>
      </p:sp>
      <p:sp>
        <p:nvSpPr>
          <p:cNvPr id="74" name="Номер слайда 7">
            <a:extLst>
              <a:ext uri="{FF2B5EF4-FFF2-40B4-BE49-F238E27FC236}">
                <a16:creationId xmlns:a16="http://schemas.microsoft.com/office/drawing/2014/main" id="{059A3C39-D81B-434B-B906-89548949D52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12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E797A97-48E5-47B0-AF40-29C3CB963E91}"/>
              </a:ext>
            </a:extLst>
          </p:cNvPr>
          <p:cNvGrpSpPr/>
          <p:nvPr/>
        </p:nvGrpSpPr>
        <p:grpSpPr>
          <a:xfrm>
            <a:off x="587374" y="2281381"/>
            <a:ext cx="10965146" cy="4126486"/>
            <a:chOff x="587374" y="2281381"/>
            <a:chExt cx="10965146" cy="4126486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C1E64451-37C4-4F09-A2B5-E9B71B927975}"/>
                </a:ext>
              </a:extLst>
            </p:cNvPr>
            <p:cNvSpPr/>
            <p:nvPr/>
          </p:nvSpPr>
          <p:spPr>
            <a:xfrm>
              <a:off x="587374" y="3162557"/>
              <a:ext cx="3626329" cy="3193793"/>
            </a:xfrm>
            <a:custGeom>
              <a:avLst/>
              <a:gdLst>
                <a:gd name="connsiteX0" fmla="*/ 0 w 3184062"/>
                <a:gd name="connsiteY0" fmla="*/ 0 h 3441543"/>
                <a:gd name="connsiteX1" fmla="*/ 3184062 w 3184062"/>
                <a:gd name="connsiteY1" fmla="*/ 0 h 3441543"/>
                <a:gd name="connsiteX2" fmla="*/ 3184062 w 3184062"/>
                <a:gd name="connsiteY2" fmla="*/ 3441543 h 3441543"/>
                <a:gd name="connsiteX3" fmla="*/ 0 w 3184062"/>
                <a:gd name="connsiteY3" fmla="*/ 3441543 h 3441543"/>
                <a:gd name="connsiteX4" fmla="*/ 0 w 3184062"/>
                <a:gd name="connsiteY4" fmla="*/ 0 h 344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4062" h="3441543">
                  <a:moveTo>
                    <a:pt x="0" y="0"/>
                  </a:moveTo>
                  <a:lnTo>
                    <a:pt x="3184062" y="0"/>
                  </a:lnTo>
                  <a:lnTo>
                    <a:pt x="3184062" y="3441543"/>
                  </a:lnTo>
                  <a:lnTo>
                    <a:pt x="0" y="34415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НДФЛ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АКЦИЗЫ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НАЛОГИ НА СОВОКУПНЫЙ ДОХОД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НАЛОГИ НА ИМУЩЕСТВО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ГОСУДАРСТВЕННАЯ ПОШЛИНА</a:t>
              </a:r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9E1A3FEE-84C2-4996-B396-0609FA37E1D3}"/>
                </a:ext>
              </a:extLst>
            </p:cNvPr>
            <p:cNvSpPr/>
            <p:nvPr/>
          </p:nvSpPr>
          <p:spPr>
            <a:xfrm>
              <a:off x="4668113" y="2281381"/>
              <a:ext cx="3180953" cy="850793"/>
            </a:xfrm>
            <a:custGeom>
              <a:avLst/>
              <a:gdLst>
                <a:gd name="connsiteX0" fmla="*/ 0 w 3180953"/>
                <a:gd name="connsiteY0" fmla="*/ 0 h 850793"/>
                <a:gd name="connsiteX1" fmla="*/ 3180953 w 3180953"/>
                <a:gd name="connsiteY1" fmla="*/ 0 h 850793"/>
                <a:gd name="connsiteX2" fmla="*/ 3180953 w 3180953"/>
                <a:gd name="connsiteY2" fmla="*/ 850793 h 850793"/>
                <a:gd name="connsiteX3" fmla="*/ 0 w 3180953"/>
                <a:gd name="connsiteY3" fmla="*/ 850793 h 850793"/>
                <a:gd name="connsiteX4" fmla="*/ 0 w 3180953"/>
                <a:gd name="connsiteY4" fmla="*/ 0 h 85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953" h="850793">
                  <a:moveTo>
                    <a:pt x="0" y="0"/>
                  </a:moveTo>
                  <a:lnTo>
                    <a:pt x="3180953" y="0"/>
                  </a:lnTo>
                  <a:lnTo>
                    <a:pt x="3180953" y="850793"/>
                  </a:lnTo>
                  <a:lnTo>
                    <a:pt x="0" y="850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4341"/>
            </a:solidFill>
            <a:ln>
              <a:solidFill>
                <a:srgbClr val="9C434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НЕНАЛОГОВЫЕ ДОХОДЫ</a:t>
              </a:r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9FF846F1-C9E1-4A9A-82F6-14F004350B49}"/>
                </a:ext>
              </a:extLst>
            </p:cNvPr>
            <p:cNvSpPr/>
            <p:nvPr/>
          </p:nvSpPr>
          <p:spPr>
            <a:xfrm>
              <a:off x="4668113" y="3132174"/>
              <a:ext cx="3180953" cy="3275693"/>
            </a:xfrm>
            <a:custGeom>
              <a:avLst/>
              <a:gdLst>
                <a:gd name="connsiteX0" fmla="*/ 0 w 3180953"/>
                <a:gd name="connsiteY0" fmla="*/ 0 h 3275693"/>
                <a:gd name="connsiteX1" fmla="*/ 3180953 w 3180953"/>
                <a:gd name="connsiteY1" fmla="*/ 0 h 3275693"/>
                <a:gd name="connsiteX2" fmla="*/ 3180953 w 3180953"/>
                <a:gd name="connsiteY2" fmla="*/ 3275693 h 3275693"/>
                <a:gd name="connsiteX3" fmla="*/ 0 w 3180953"/>
                <a:gd name="connsiteY3" fmla="*/ 3275693 h 3275693"/>
                <a:gd name="connsiteX4" fmla="*/ 0 w 3180953"/>
                <a:gd name="connsiteY4" fmla="*/ 0 h 32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953" h="3275693">
                  <a:moveTo>
                    <a:pt x="0" y="0"/>
                  </a:moveTo>
                  <a:lnTo>
                    <a:pt x="3180953" y="0"/>
                  </a:lnTo>
                  <a:lnTo>
                    <a:pt x="3180953" y="3275693"/>
                  </a:lnTo>
                  <a:lnTo>
                    <a:pt x="0" y="3275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b="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ДОХОДЫ ОТ ИСПОЛЬЗОВАНИЯ ИМУЩЕСТВА</a:t>
              </a:r>
              <a:endParaRPr lang="ru-RU" sz="1400" b="0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ПЛАТА ЗА НЕГАТИВНОЕ ВОЗДЕЙСТВИЕ НА ОКРУЖАЮЩУЮ СРЕДУ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ДОХОДЫ ОТ ОКАЗАНИЯ ПЛАТНЫХ УСЛУГ И КОМПЕНСАЦИИ ЗАТРАТ ГОСУДАРСТВА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ДОХОДЫ ОТ ПРОДАЖИ МАТЕРИАЛЬНЫХ И НЕМАТЕРИАЛЬНЫХ АКТИВОВ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ШТРАФЫ, САНКЦИИ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ПРОЧИЕ НЕНАЛОГОВЫЕ ДОХОДЫ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1400" kern="1200" dirty="0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D22B25BA-1F2F-4E5D-AEFD-DDC24DD4DE83}"/>
                </a:ext>
              </a:extLst>
            </p:cNvPr>
            <p:cNvSpPr/>
            <p:nvPr/>
          </p:nvSpPr>
          <p:spPr>
            <a:xfrm>
              <a:off x="8294400" y="2281381"/>
              <a:ext cx="3258120" cy="850793"/>
            </a:xfrm>
            <a:custGeom>
              <a:avLst/>
              <a:gdLst>
                <a:gd name="connsiteX0" fmla="*/ 0 w 3180953"/>
                <a:gd name="connsiteY0" fmla="*/ 0 h 850793"/>
                <a:gd name="connsiteX1" fmla="*/ 3180953 w 3180953"/>
                <a:gd name="connsiteY1" fmla="*/ 0 h 850793"/>
                <a:gd name="connsiteX2" fmla="*/ 3180953 w 3180953"/>
                <a:gd name="connsiteY2" fmla="*/ 850793 h 850793"/>
                <a:gd name="connsiteX3" fmla="*/ 0 w 3180953"/>
                <a:gd name="connsiteY3" fmla="*/ 850793 h 850793"/>
                <a:gd name="connsiteX4" fmla="*/ 0 w 3180953"/>
                <a:gd name="connsiteY4" fmla="*/ 0 h 85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953" h="850793">
                  <a:moveTo>
                    <a:pt x="0" y="0"/>
                  </a:moveTo>
                  <a:lnTo>
                    <a:pt x="3180953" y="0"/>
                  </a:lnTo>
                  <a:lnTo>
                    <a:pt x="3180953" y="850793"/>
                  </a:lnTo>
                  <a:lnTo>
                    <a:pt x="0" y="850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4341"/>
            </a:solidFill>
            <a:ln>
              <a:solidFill>
                <a:srgbClr val="9C434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БЕЗВОЗМЕЗДНЫЕ ПОСТУПЛЕНИЯ</a:t>
              </a: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D45A7DB2-F0A9-452D-92CE-74C148CD5CEF}"/>
                </a:ext>
              </a:extLst>
            </p:cNvPr>
            <p:cNvSpPr/>
            <p:nvPr/>
          </p:nvSpPr>
          <p:spPr>
            <a:xfrm>
              <a:off x="8294400" y="3132174"/>
              <a:ext cx="3258120" cy="3275693"/>
            </a:xfrm>
            <a:custGeom>
              <a:avLst/>
              <a:gdLst>
                <a:gd name="connsiteX0" fmla="*/ 0 w 3180953"/>
                <a:gd name="connsiteY0" fmla="*/ 0 h 3275693"/>
                <a:gd name="connsiteX1" fmla="*/ 3180953 w 3180953"/>
                <a:gd name="connsiteY1" fmla="*/ 0 h 3275693"/>
                <a:gd name="connsiteX2" fmla="*/ 3180953 w 3180953"/>
                <a:gd name="connsiteY2" fmla="*/ 3275693 h 3275693"/>
                <a:gd name="connsiteX3" fmla="*/ 0 w 3180953"/>
                <a:gd name="connsiteY3" fmla="*/ 3275693 h 3275693"/>
                <a:gd name="connsiteX4" fmla="*/ 0 w 3180953"/>
                <a:gd name="connsiteY4" fmla="*/ 0 h 32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0953" h="3275693">
                  <a:moveTo>
                    <a:pt x="0" y="0"/>
                  </a:moveTo>
                  <a:lnTo>
                    <a:pt x="3180953" y="0"/>
                  </a:lnTo>
                  <a:lnTo>
                    <a:pt x="3180953" y="3275693"/>
                  </a:lnTo>
                  <a:lnTo>
                    <a:pt x="0" y="32756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ДОТАЦИИ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СУБСИДИИ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СУБВЕНЦИИ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ИНЫЕ МЕЖБЮДЖЕТНЫЕ ТРАНСФЕРТЫ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БЕЗВОЗМЕЗДНЫЕ ПОСТУПЛЕНИЯ ОТ ФИЗИЧЕСКИХ  И ЮРИДИЧЕСКИХ ЛИЦ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1400" kern="1200" dirty="0"/>
                <a:t>ДОХОДЫ ОТ ВОЗВРАТА  ОСТАТКОВ  ПРОШЛЫХ ЛЕТ</a:t>
              </a:r>
            </a:p>
          </p:txBody>
        </p:sp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026D4ABD-5DD7-4288-AE91-7915A537148D}"/>
                </a:ext>
              </a:extLst>
            </p:cNvPr>
            <p:cNvSpPr/>
            <p:nvPr/>
          </p:nvSpPr>
          <p:spPr>
            <a:xfrm>
              <a:off x="587375" y="2311764"/>
              <a:ext cx="3626329" cy="850793"/>
            </a:xfrm>
            <a:custGeom>
              <a:avLst/>
              <a:gdLst>
                <a:gd name="connsiteX0" fmla="*/ 0 w 3626329"/>
                <a:gd name="connsiteY0" fmla="*/ 0 h 850793"/>
                <a:gd name="connsiteX1" fmla="*/ 3626329 w 3626329"/>
                <a:gd name="connsiteY1" fmla="*/ 0 h 850793"/>
                <a:gd name="connsiteX2" fmla="*/ 3626329 w 3626329"/>
                <a:gd name="connsiteY2" fmla="*/ 850793 h 850793"/>
                <a:gd name="connsiteX3" fmla="*/ 0 w 3626329"/>
                <a:gd name="connsiteY3" fmla="*/ 850793 h 850793"/>
                <a:gd name="connsiteX4" fmla="*/ 0 w 3626329"/>
                <a:gd name="connsiteY4" fmla="*/ 0 h 85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6329" h="850793">
                  <a:moveTo>
                    <a:pt x="0" y="0"/>
                  </a:moveTo>
                  <a:lnTo>
                    <a:pt x="3626329" y="0"/>
                  </a:lnTo>
                  <a:lnTo>
                    <a:pt x="3626329" y="850793"/>
                  </a:lnTo>
                  <a:lnTo>
                    <a:pt x="0" y="850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4341"/>
            </a:solidFill>
            <a:ln>
              <a:solidFill>
                <a:srgbClr val="9C434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НАЛОГОВЫЕ ДОХОДЫ</a:t>
              </a:r>
            </a:p>
          </p:txBody>
        </p:sp>
      </p:grpSp>
      <p:pic>
        <p:nvPicPr>
          <p:cNvPr id="19" name="Рисунок 18" descr="Рукопожатие">
            <a:extLst>
              <a:ext uri="{FF2B5EF4-FFF2-40B4-BE49-F238E27FC236}">
                <a16:creationId xmlns:a16="http://schemas.microsoft.com/office/drawing/2014/main" id="{7323B617-811B-4E8B-86B0-1EB09F9A5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63272" y="1692419"/>
            <a:ext cx="587375" cy="588962"/>
          </a:xfrm>
          <a:prstGeom prst="rect">
            <a:avLst/>
          </a:prstGeom>
        </p:spPr>
      </p:pic>
      <p:pic>
        <p:nvPicPr>
          <p:cNvPr id="21" name="Picture 16" descr="круг png | PNGWing">
            <a:extLst>
              <a:ext uri="{FF2B5EF4-FFF2-40B4-BE49-F238E27FC236}">
                <a16:creationId xmlns:a16="http://schemas.microsoft.com/office/drawing/2014/main" id="{917FA9EC-7E0D-4D45-8473-B5C03D63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4667" l="5333" r="93778">
                        <a14:foregroundMark x1="54667" y1="3556" x2="54667" y2="3556"/>
                        <a14:foregroundMark x1="94222" y1="44444" x2="94222" y2="44444"/>
                        <a14:foregroundMark x1="57778" y1="95111" x2="57778" y2="95111"/>
                        <a14:foregroundMark x1="5333" y1="55111" x2="5333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81" y="1553046"/>
            <a:ext cx="695566" cy="695566"/>
          </a:xfrm>
          <a:prstGeom prst="rect">
            <a:avLst/>
          </a:prstGeom>
          <a:noFill/>
          <a:effectLst>
            <a:outerShdw blurRad="50800" dist="63500" algn="l" rotWithShape="0">
              <a:prstClr val="black">
                <a:alpha val="9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Рукопожатие">
            <a:extLst>
              <a:ext uri="{FF2B5EF4-FFF2-40B4-BE49-F238E27FC236}">
                <a16:creationId xmlns:a16="http://schemas.microsoft.com/office/drawing/2014/main" id="{86F5B2DA-186D-4659-B17D-72672A56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5741936" y="1628636"/>
            <a:ext cx="587932" cy="587932"/>
          </a:xfrm>
          <a:prstGeom prst="rect">
            <a:avLst/>
          </a:prstGeom>
          <a:noFill/>
        </p:spPr>
      </p:pic>
      <p:pic>
        <p:nvPicPr>
          <p:cNvPr id="28" name="Рисунок 27" descr="Скачивание из облака">
            <a:extLst>
              <a:ext uri="{FF2B5EF4-FFF2-40B4-BE49-F238E27FC236}">
                <a16:creationId xmlns:a16="http://schemas.microsoft.com/office/drawing/2014/main" id="{DC4E3127-FA1C-4508-8FC2-C0FA74D84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1025" y="1585815"/>
            <a:ext cx="587375" cy="587375"/>
          </a:xfrm>
          <a:prstGeom prst="rect">
            <a:avLst/>
          </a:prstGeom>
        </p:spPr>
      </p:pic>
      <p:pic>
        <p:nvPicPr>
          <p:cNvPr id="29" name="Picture 16" descr="круг png | PNGWing">
            <a:extLst>
              <a:ext uri="{FF2B5EF4-FFF2-40B4-BE49-F238E27FC236}">
                <a16:creationId xmlns:a16="http://schemas.microsoft.com/office/drawing/2014/main" id="{F7EA2E2E-DD08-43B5-8DB3-EFCE58C5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4667" l="5333" r="93778">
                        <a14:foregroundMark x1="54667" y1="3556" x2="54667" y2="3556"/>
                        <a14:foregroundMark x1="94222" y1="44444" x2="94222" y2="44444"/>
                        <a14:foregroundMark x1="57778" y1="95111" x2="57778" y2="95111"/>
                        <a14:foregroundMark x1="5333" y1="55111" x2="5333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49" y="1593052"/>
            <a:ext cx="695566" cy="695566"/>
          </a:xfrm>
          <a:prstGeom prst="rect">
            <a:avLst/>
          </a:prstGeom>
          <a:noFill/>
          <a:effectLst>
            <a:outerShdw blurRad="50800" dist="63500" algn="l" rotWithShape="0">
              <a:prstClr val="black">
                <a:alpha val="9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круг png | PNGWing">
            <a:extLst>
              <a:ext uri="{FF2B5EF4-FFF2-40B4-BE49-F238E27FC236}">
                <a16:creationId xmlns:a16="http://schemas.microsoft.com/office/drawing/2014/main" id="{21D4E437-2467-4690-B430-980CC2D0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4667" l="5333" r="93778">
                        <a14:foregroundMark x1="54667" y1="3556" x2="54667" y2="3556"/>
                        <a14:foregroundMark x1="94222" y1="44444" x2="94222" y2="44444"/>
                        <a14:foregroundMark x1="57778" y1="95111" x2="57778" y2="95111"/>
                        <a14:foregroundMark x1="5333" y1="55111" x2="5333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29" y="1574819"/>
            <a:ext cx="695566" cy="695566"/>
          </a:xfrm>
          <a:prstGeom prst="rect">
            <a:avLst/>
          </a:prstGeom>
          <a:noFill/>
          <a:effectLst>
            <a:outerShdw blurRad="50800" dist="63500" algn="l" rotWithShape="0">
              <a:prstClr val="black">
                <a:alpha val="9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81626" y="167515"/>
            <a:ext cx="11234738" cy="86836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>
                <a:solidFill>
                  <a:srgbClr val="9C4341"/>
                </a:solidFill>
                <a:ea typeface="+mn-ea"/>
                <a:cs typeface="+mn-cs"/>
              </a:rPr>
              <a:t>Информация об объеме налоговых и неналоговых доходов, а также межбюджетных трансфертах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9427AAF-2BF1-4FB8-9418-8C3BED7BC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108944"/>
              </p:ext>
            </p:extLst>
          </p:nvPr>
        </p:nvGraphicFramePr>
        <p:xfrm>
          <a:off x="7860655" y="2220246"/>
          <a:ext cx="4243087" cy="436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F953849-B47C-4A72-8E5E-0AD450C263A2}"/>
              </a:ext>
            </a:extLst>
          </p:cNvPr>
          <p:cNvSpPr txBox="1"/>
          <p:nvPr/>
        </p:nvSpPr>
        <p:spPr>
          <a:xfrm>
            <a:off x="8148035" y="1303073"/>
            <a:ext cx="366832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ru-RU" dirty="0">
                <a:latin typeface="+mj-lt"/>
                <a:ea typeface="Inter Semi Bold" panose="02000703000000020004" pitchFamily="2" charset="0"/>
              </a:rPr>
              <a:t>Динамика доходов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5604A4-D90E-495E-80EC-F1A58BC2140A}"/>
              </a:ext>
            </a:extLst>
          </p:cNvPr>
          <p:cNvSpPr/>
          <p:nvPr/>
        </p:nvSpPr>
        <p:spPr>
          <a:xfrm>
            <a:off x="275771" y="6356350"/>
            <a:ext cx="1276303" cy="224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48A6883D-36C5-4319-9A5E-937D2DD58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331096"/>
              </p:ext>
            </p:extLst>
          </p:nvPr>
        </p:nvGraphicFramePr>
        <p:xfrm>
          <a:off x="275771" y="1012165"/>
          <a:ext cx="7485817" cy="565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28FB2-0C96-4526-B9CB-26F76E50C0BD}"/>
              </a:ext>
            </a:extLst>
          </p:cNvPr>
          <p:cNvSpPr/>
          <p:nvPr/>
        </p:nvSpPr>
        <p:spPr>
          <a:xfrm>
            <a:off x="10899125" y="1030976"/>
            <a:ext cx="91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(млн. руб.)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248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7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7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/>
        </p:bldSub>
      </p:bldGraphic>
      <p:bldP spid="8" grpId="0"/>
      <p:bldGraphic spid="5" grpId="0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A253CC02-CD91-4580-8B38-8675C0263565}"/>
              </a:ext>
            </a:extLst>
          </p:cNvPr>
          <p:cNvSpPr/>
          <p:nvPr/>
        </p:nvSpPr>
        <p:spPr>
          <a:xfrm>
            <a:off x="428368" y="852668"/>
            <a:ext cx="11633614" cy="5299063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943417"/>
              </p:ext>
            </p:extLst>
          </p:nvPr>
        </p:nvGraphicFramePr>
        <p:xfrm>
          <a:off x="604560" y="5170324"/>
          <a:ext cx="11408146" cy="1066800"/>
        </p:xfrm>
        <a:graphic>
          <a:graphicData uri="http://schemas.openxmlformats.org/drawingml/2006/table">
            <a:tbl>
              <a:tblPr/>
              <a:tblGrid>
                <a:gridCol w="351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1118">
                <a:tc gridSpan="6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1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 налоговых</a:t>
                      </a:r>
                      <a:r>
                        <a:rPr lang="ru-RU" sz="1400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доходов в структуре налоговых и неналоговых доходов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82,8%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7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 НДФЛ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63,7%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859340"/>
              </p:ext>
            </p:extLst>
          </p:nvPr>
        </p:nvGraphicFramePr>
        <p:xfrm>
          <a:off x="595070" y="991127"/>
          <a:ext cx="11399706" cy="4059515"/>
        </p:xfrm>
        <a:graphic>
          <a:graphicData uri="http://schemas.openxmlformats.org/drawingml/2006/table">
            <a:tbl>
              <a:tblPr/>
              <a:tblGrid>
                <a:gridCol w="354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9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8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30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144">
                <a:tc>
                  <a:txBody>
                    <a:bodyPr/>
                    <a:lstStyle/>
                    <a:p>
                      <a:pPr algn="ctr" rtl="0" fontAlgn="t"/>
                      <a:endParaRPr lang="ru-RU" sz="14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 fontAlgn="t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Налоговые доходы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3 641,97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3 922,78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400" b="1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</a:t>
                      </a: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3 825,15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t" latinLnBrk="0" hangingPunct="1"/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4 056,53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6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2 804,27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2 994,71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3 977,92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2 845,03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3 016,09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80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 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доп. норматив НДФЛ взамен дотации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2 156,44    </a:t>
                      </a:r>
                    </a:p>
                    <a:p>
                      <a:pPr algn="ctr"/>
                      <a:r>
                        <a:rPr lang="ru-RU" sz="13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(49,2 %)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2 302,88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(49,1%)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3 235,55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(64,0%)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2 048,24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(39,9%)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2 170,89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(39,9%)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473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78,35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74,74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74,74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00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Налоги на совокупный доход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373,34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462,37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506,49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488,80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541,18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29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Налоги</a:t>
                      </a:r>
                      <a:r>
                        <a:rPr lang="ru-RU" sz="1400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 имущество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357,22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352,0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387,59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379,53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387,50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57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Государственная пошлина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33,83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1929BC-1C46-42C8-BC53-DD759110060E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2BE273D4-80CD-4E2D-AB91-26580D7A5480}"/>
              </a:ext>
            </a:extLst>
          </p:cNvPr>
          <p:cNvSpPr/>
          <p:nvPr/>
        </p:nvSpPr>
        <p:spPr>
          <a:xfrm>
            <a:off x="5044844" y="6574025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9A68B8F-71DD-4111-825C-CC410AC23C7C}"/>
              </a:ext>
            </a:extLst>
          </p:cNvPr>
          <p:cNvSpPr txBox="1">
            <a:spLocks/>
          </p:cNvSpPr>
          <p:nvPr/>
        </p:nvSpPr>
        <p:spPr>
          <a:xfrm>
            <a:off x="512712" y="28701"/>
            <a:ext cx="11464925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  <a:t>СТРУКТУРА НАЛОГОВЫХ ДОХОДОВ </a:t>
            </a:r>
          </a:p>
          <a:p>
            <a: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  <a:t>БЮДЖЕТА ОРЕХОВО-ЗУЕВСКОГО ГОРОДСКОГО ОКРУГА</a:t>
            </a:r>
            <a:r>
              <a:rPr lang="ru-RU" sz="2800" b="1" dirty="0">
                <a:solidFill>
                  <a:srgbClr val="9C4341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49C3E6CA-5C0D-46F8-A964-DC1AEF825C64}"/>
              </a:ext>
            </a:extLst>
          </p:cNvPr>
          <p:cNvSpPr/>
          <p:nvPr/>
        </p:nvSpPr>
        <p:spPr>
          <a:xfrm>
            <a:off x="428368" y="852668"/>
            <a:ext cx="11633614" cy="5299063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86025"/>
              </p:ext>
            </p:extLst>
          </p:nvPr>
        </p:nvGraphicFramePr>
        <p:xfrm>
          <a:off x="577543" y="1012187"/>
          <a:ext cx="11458744" cy="4271753"/>
        </p:xfrm>
        <a:graphic>
          <a:graphicData uri="http://schemas.openxmlformats.org/drawingml/2006/table">
            <a:tbl>
              <a:tblPr/>
              <a:tblGrid>
                <a:gridCol w="436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35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8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Безвозмездные поступления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6 921,91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5 936,42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6 282,20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6 593,85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4 411,25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1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Дотации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183,58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64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Субсидии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2 853,42</a:t>
                      </a:r>
                      <a:endParaRPr lang="ru-RU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2 473,89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400" b="0" i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903,31</a:t>
                      </a:r>
                      <a:endParaRPr lang="ru-RU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b="0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275,05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1 104,59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2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Субвенции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3 448,88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3 322,31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343,36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3 314,94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3 302,13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2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117,52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88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Прочие безвозмездные поступления от физических и юридических лиц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49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Доходы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от возврата остатков межбюджетных трансфертов, имеющих целевое назначение прошлых лет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76994"/>
              </p:ext>
            </p:extLst>
          </p:nvPr>
        </p:nvGraphicFramePr>
        <p:xfrm>
          <a:off x="577543" y="5111724"/>
          <a:ext cx="11478622" cy="818723"/>
        </p:xfrm>
        <a:graphic>
          <a:graphicData uri="http://schemas.openxmlformats.org/drawingml/2006/table">
            <a:tbl>
              <a:tblPr/>
              <a:tblGrid>
                <a:gridCol w="436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11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0536">
                <a:tc gridSpan="6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8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 безвозмездных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поступлений </a:t>
                      </a:r>
                    </a:p>
                    <a:p>
                      <a:pPr marL="0" algn="ctr" defTabSz="914400" rtl="0" eaLnBrk="1" fontAlgn="t" latinLnBrk="0" hangingPunct="1"/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общей структуре доходов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848D273-0502-4F6B-A11B-464E2BC05811}"/>
              </a:ext>
            </a:extLst>
          </p:cNvPr>
          <p:cNvSpPr txBox="1">
            <a:spLocks/>
          </p:cNvSpPr>
          <p:nvPr/>
        </p:nvSpPr>
        <p:spPr>
          <a:xfrm>
            <a:off x="597057" y="20579"/>
            <a:ext cx="11464925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  <a:t>СТРУКТУРА БЕЗВОЗМЕЗДНЫХ ПОСТУПЛЕНИЙ ДОХОДОВ БЮДЖЕТА ОРЕХОВО-ЗУЕВСКОГО ГОРОДСКОГО ОКРУГА</a:t>
            </a:r>
            <a:r>
              <a:rPr lang="ru-RU" sz="2800" b="1" dirty="0">
                <a:solidFill>
                  <a:srgbClr val="9C4341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184311F5-848C-4535-86F5-6B153D89881D}"/>
              </a:ext>
            </a:extLst>
          </p:cNvPr>
          <p:cNvSpPr/>
          <p:nvPr/>
        </p:nvSpPr>
        <p:spPr>
          <a:xfrm>
            <a:off x="428368" y="852668"/>
            <a:ext cx="11633614" cy="5428862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7057" y="20579"/>
            <a:ext cx="11464925" cy="8679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  <a:t>СТРУКТУРА НЕНАЛОГОВЫХ ДОХОДОВ БЮДЖЕТА </a:t>
            </a:r>
            <a:b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</a:br>
            <a:r>
              <a:rPr lang="ru-RU" altLang="ru-RU" sz="2800" b="1" dirty="0">
                <a:solidFill>
                  <a:srgbClr val="9C4341"/>
                </a:solidFill>
                <a:ea typeface="+mn-ea"/>
                <a:cs typeface="+mn-cs"/>
              </a:rPr>
              <a:t>ОРЕХОВО-ЗУЕВСКОГО ГОРОДСКОГО ОКРУГА</a:t>
            </a:r>
            <a:r>
              <a:rPr lang="ru-RU" sz="2800" b="1" dirty="0">
                <a:solidFill>
                  <a:srgbClr val="9C4341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47788"/>
              </p:ext>
            </p:extLst>
          </p:nvPr>
        </p:nvGraphicFramePr>
        <p:xfrm>
          <a:off x="586800" y="1044000"/>
          <a:ext cx="11390048" cy="4209318"/>
        </p:xfrm>
        <a:graphic>
          <a:graphicData uri="http://schemas.openxmlformats.org/drawingml/2006/table">
            <a:tbl>
              <a:tblPr/>
              <a:tblGrid>
                <a:gridCol w="5286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0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302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Факт</a:t>
                      </a:r>
                    </a:p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3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Неналоговые доходы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758,79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353,92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278,89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273,78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276,19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6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Доходы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от использования имущества, находящегося в  государственной и муниципальной собственности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609,36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223,77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207,45</a:t>
                      </a:r>
                      <a:endParaRPr lang="ru-RU" sz="14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205,96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207,68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Платежи при пользовании</a:t>
                      </a:r>
                      <a:r>
                        <a:rPr lang="ru-RU" sz="1400" i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природными ресурсами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43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498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46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9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64691"/>
              </p:ext>
            </p:extLst>
          </p:nvPr>
        </p:nvGraphicFramePr>
        <p:xfrm>
          <a:off x="580631" y="5378824"/>
          <a:ext cx="11387250" cy="740709"/>
        </p:xfrm>
        <a:graphic>
          <a:graphicData uri="http://schemas.openxmlformats.org/drawingml/2006/table">
            <a:tbl>
              <a:tblPr/>
              <a:tblGrid>
                <a:gridCol w="5290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74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7616">
                <a:tc gridSpan="6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09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 неналоговых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доходов в структуре  налоговых и неналоговых доходов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2AB36E-781E-4398-AE9A-C00808DF85BE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ED30BB1C-EA46-431C-B2E1-E6404E63C71B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59737-6B13-46AD-93F6-FE801BC76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5" y="119650"/>
            <a:ext cx="11269786" cy="108952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24AEB0BE-C179-411D-BE34-BBC2EBCA7921}"/>
              </a:ext>
            </a:extLst>
          </p:cNvPr>
          <p:cNvSpPr/>
          <p:nvPr/>
        </p:nvSpPr>
        <p:spPr>
          <a:xfrm>
            <a:off x="405461" y="1243025"/>
            <a:ext cx="11633614" cy="5135108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20400" y="1065738"/>
            <a:ext cx="1218675" cy="27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(тыс.руб.) 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828AF-BB03-4301-923D-02A33A14DC40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A1A53430-7F3A-47BB-9B1B-2C520005796A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D829F2C3-37EA-49D8-BF71-D7C61CA36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44820"/>
              </p:ext>
            </p:extLst>
          </p:nvPr>
        </p:nvGraphicFramePr>
        <p:xfrm>
          <a:off x="229126" y="1446657"/>
          <a:ext cx="11809949" cy="48277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91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2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7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09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налога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Правовое основание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Ставки/ льготы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Выпадающие доходы в связи 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предоставлением льгот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                      2020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                          2021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на 2023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2024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41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Совета депутатов Орехово-Зуевского городского округа Московской области</a:t>
                      </a:r>
                      <a:r>
                        <a:rPr lang="ru-RU" sz="1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28.11.2019 №73/6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Ставки: </a:t>
                      </a:r>
                    </a:p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1.Объектов, кадастровая стоимость которых не превышает 300 млн. рублей: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Квартиры, части квартир, комнаты - 0,1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Жилые дома, части жилых домов - 0,3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Объекты незавершенного строительства в случае, если проектируемым назначением таких объектов является жилой дом, - 0,3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Единые недвижимые комплексы, в состав которых входит хотя бы один жилой дом, - 0,3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Гаражи и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машино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-места, в том числе расположенные в объектах налогообложения, указанных в подпунктах 2.2 и 2.3 пункта 2, - 0,3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строительства, - 0,3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Объектов, включенных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перечень,в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соответствии с п. 7 ст. 378.2 НК РФ, в отношении объектов, предусмотренных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2 п.10 ст. 378.2 НК РФ, в 2020 году - 1,7 процента, в 2021 году - 1,8 процента, в 2022 году - 1,9 процента, в 2023 году и последующие годы - 2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Объектов, кадастровая стоимость которых превышает 300 млн. рублей - 2 процента.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Прочих объектов налогообложения - 0,5 процента. </a:t>
                      </a:r>
                    </a:p>
                    <a:p>
                      <a:pPr algn="l" rtl="0" fontAlgn="ctr"/>
                      <a:r>
                        <a:rPr lang="ru-RU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Льготы:</a:t>
                      </a:r>
                    </a:p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Освобождаются от уплаты: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граждане, имеющие на праве собственности квартиры, части квартир и (или) комнаты в многоквартирных домах, признанных аварийными и подлежащими сносу в соответствии с действующим законодательством;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один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11 494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10 873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10 286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9 730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31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387B840A-B783-463A-B500-63D57C5AF841}"/>
              </a:ext>
            </a:extLst>
          </p:cNvPr>
          <p:cNvSpPr/>
          <p:nvPr/>
        </p:nvSpPr>
        <p:spPr>
          <a:xfrm>
            <a:off x="405461" y="1359098"/>
            <a:ext cx="11633614" cy="5135108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02603" y="436178"/>
            <a:ext cx="2189397" cy="270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продолжение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7959737-6B13-46AD-93F6-FE801BC76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6112" y="62573"/>
            <a:ext cx="10899775" cy="9233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000" b="1" dirty="0">
                <a:solidFill>
                  <a:srgbClr val="9C43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C6BC423B-C096-4F4E-A659-E72193D7D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88365"/>
              </p:ext>
            </p:extLst>
          </p:nvPr>
        </p:nvGraphicFramePr>
        <p:xfrm>
          <a:off x="346166" y="1042557"/>
          <a:ext cx="11633613" cy="532768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87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90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3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5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25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налога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Правовое основание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Ставки/ льготы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Выпадающие доходы в связи </a:t>
                      </a:r>
                      <a:b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предоставлением льгот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                      2020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                          2021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на 2023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2024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77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Совета депутатов Орехово-Зуевского</a:t>
                      </a:r>
                      <a:r>
                        <a:rPr lang="ru-RU" sz="1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 Московской области от 28.11.2019 №72/6  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Ставки: </a:t>
                      </a:r>
                    </a:p>
                    <a:p>
                      <a:pPr marL="228600" indent="-228600" algn="l" rtl="0" fontAlgn="ctr">
                        <a:buAutoNum type="arabicPeriod"/>
                      </a:pP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 процента в отношении земельных участков: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отнесенных к землям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назначения или к землям в составе зон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использования в населенных пунктах и используемых для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производства;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занятых жилищным фондом и объектами инженерной инфраструктуры ЖКХ (за исключением доли в праве на земельный участок, приходящейся на объект, не относящийся к жилищному фонду и к объектам инженерной инфраструктуры ЖКХ) или приобретенных (предоставленных) для жилищного строительства (за исключением земельных участков, приобретенных (предоставленных) для ИЖС, используемых в предпринимательской деятельности);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 используемых в предпринимательской деятельности, приобретенных для ведения ЛПХ, садоводства или огородничества, а также земельных участков общего назначения, предусмотренных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РФ";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ограниченных в обороте в соответствии с законодательством РФ, предоставленных для обеспечения обороны, безопасности и таможенных нужд.</a:t>
                      </a:r>
                    </a:p>
                    <a:p>
                      <a:pPr marL="228600" indent="-228600" algn="l" rtl="0" fontAlgn="ctr">
                        <a:buAutoNum type="arabicPeriod"/>
                      </a:pP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 процента в отношении земельных участков, занятых предприятиями торговли и бытового обслуживания, расположенных в населенных пунктах с численностью проживающего населения менее 500 человек;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процента в отношении земельных участков: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отнесенных к землям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назначения или к землям в составе зон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использования в населенных пунктах и не используемых для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производства;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приобретенных (предоставленных) для ИЖС, используемых в предпринимательской деятельности;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приобретенных (предоставленных) для ведения ЛПХ, садоводства или огородничества, используемых в предпринимательской деятельности;</a:t>
                      </a:r>
                      <a:b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прочих земельных участков.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023F022-5176-40C4-8F2D-EB868D7D882F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80D059A9-46B9-43AF-8705-F16D5F0C2969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018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387B840A-B783-463A-B500-63D57C5AF841}"/>
              </a:ext>
            </a:extLst>
          </p:cNvPr>
          <p:cNvSpPr/>
          <p:nvPr/>
        </p:nvSpPr>
        <p:spPr>
          <a:xfrm>
            <a:off x="405461" y="1359098"/>
            <a:ext cx="11633614" cy="5135108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02603" y="525212"/>
            <a:ext cx="2189397" cy="2702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продолжение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19</a:t>
            </a:fld>
            <a:endParaRPr lang="ru-RU" noProof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7959737-6B13-46AD-93F6-FE801BC76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6112" y="0"/>
            <a:ext cx="10899775" cy="8402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1800" b="1" dirty="0">
                <a:solidFill>
                  <a:srgbClr val="9C43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5823FD2-CAB7-43E6-BC4B-C76616456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11136"/>
              </p:ext>
            </p:extLst>
          </p:nvPr>
        </p:nvGraphicFramePr>
        <p:xfrm>
          <a:off x="346166" y="795459"/>
          <a:ext cx="11625875" cy="591649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2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87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89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54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00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налога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Правовое основание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Ставки/ льготы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Выпадающие доходы в связи </a:t>
                      </a:r>
                      <a:b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предоставлением льгот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                      2020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                          2021 года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на 2023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                                              на 2024 год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1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Совета депутатов Орехово-Зуевского</a:t>
                      </a:r>
                      <a:r>
                        <a:rPr lang="ru-RU" sz="1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городского округа Московской области от 28.11.2019 №72/6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Льготы. </a:t>
                      </a:r>
                    </a:p>
                    <a:p>
                      <a:pPr algn="l" rtl="0" fontAlgn="ctr"/>
                      <a:r>
                        <a:rPr lang="ru-RU" sz="9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Освобождаются от налогообложения: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многодетные семьи в отношении земельных участков, расположенных на территории Орехово-Зуевского городского округа Московской области и бесплатно предоставленных в соответствии с действующим законодательством;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Герои Советского Союза, Герои Российской Федерации, полные кавалеры ордена Славы, Герои Социалистического Труда, Герои Труда Российской Федерации, полные кавалеры ордена Трудовой Славы и граждане, награжденные орденом "За службу Родине в Вооруженных силах СССР" трех степеней;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инвалиды I и II групп инвалидности; инвалиды с детства, дети-инвалиды;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ветераны и инвалиды Великой Отечественной войны, а также ветераны и инвалиды боевых действий;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имеющие право на получение соц. поддержки в соответствии с Законом РФ от 15.05.1991 года N1244-1 "О социальной защите граждан, подвергшихся воздействию радиации вследствие катастрофы на Чернобыльской АЭС", в соответствии с Федеральным законом от 26.11.1998 года N 175-ФЗ "О социальной защите граждан РФ,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9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Теча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и в соответствии с Федеральным законом от 10.01.2002 года N2-ФЗ "О социальных гарантиях гражданам, подвергшимся радиационному воздействию вследствие ядерных испытаний на Семипалатинском полигоне";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принимавшие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получившие или перенесшие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граждане - бывшие несовершеннолетние узники концлагерей, гетто, других мест принудительного содержания, созданных фашистами и их союзниками в период Второй мировой войны;</a:t>
                      </a:r>
                    </a:p>
                    <a:p>
                      <a:pPr algn="l" rtl="0" fontAlgn="ctr"/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граждане, награжденные нагрудными знаками "Почетный донор СССР" и "Почетный донор России";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граждане из числа репрессированных лиц, лиц, подвергшихся политическим репрессиям, и лиц, пострадавших от политических репрессий, которые впоследствии реабилитированы.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Уменьшение исчисленной суммы земельного налога на 50 процентов: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населения;</a:t>
                      </a:r>
                      <a:b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5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семьи, имеющие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населения.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1 932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2 789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2 649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2 516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2 391</a:t>
                      </a:r>
                    </a:p>
                  </a:txBody>
                  <a:tcPr marL="3445" marR="3445" marT="3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53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Различные русские рубли Предпосылка денег черно-белая Стоковое Фото -  изображение насчитывающей : 149817972">
            <a:extLst>
              <a:ext uri="{FF2B5EF4-FFF2-40B4-BE49-F238E27FC236}">
                <a16:creationId xmlns:a16="http://schemas.microsoft.com/office/drawing/2014/main" id="{F2B9FE11-C4AE-48AC-9A1C-75ADA8BE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636275-C176-4346-9F34-A76DD932498A}"/>
              </a:ext>
            </a:extLst>
          </p:cNvPr>
          <p:cNvSpPr/>
          <p:nvPr/>
        </p:nvSpPr>
        <p:spPr>
          <a:xfrm>
            <a:off x="1541585" y="0"/>
            <a:ext cx="4230565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1F05B80-065D-4011-91AA-791697BBD8C0}"/>
              </a:ext>
            </a:extLst>
          </p:cNvPr>
          <p:cNvSpPr/>
          <p:nvPr/>
        </p:nvSpPr>
        <p:spPr>
          <a:xfrm>
            <a:off x="167818" y="2559818"/>
            <a:ext cx="5692388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AEFF39-42D9-4724-96A6-A17586D529A8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D3288-7D8C-40FB-9C73-5F5D54B27641}"/>
              </a:ext>
            </a:extLst>
          </p:cNvPr>
          <p:cNvSpPr txBox="1"/>
          <p:nvPr/>
        </p:nvSpPr>
        <p:spPr>
          <a:xfrm>
            <a:off x="0" y="527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Основные задачи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12D196-AB5E-4E3C-AA1F-1AB228B8E632}"/>
              </a:ext>
            </a:extLst>
          </p:cNvPr>
          <p:cNvSpPr/>
          <p:nvPr/>
        </p:nvSpPr>
        <p:spPr>
          <a:xfrm>
            <a:off x="300466" y="119400"/>
            <a:ext cx="56923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О</a:t>
            </a:r>
            <a:r>
              <a:rPr lang="ru-RU" sz="4000" b="1" dirty="0">
                <a:solidFill>
                  <a:schemeClr val="bg1"/>
                </a:solidFill>
                <a:latin typeface="+mj-lt"/>
              </a:rPr>
              <a:t>сновные задачи </a:t>
            </a:r>
          </a:p>
          <a:p>
            <a:r>
              <a:rPr lang="ru-RU" sz="4000" b="1" dirty="0">
                <a:solidFill>
                  <a:schemeClr val="bg1"/>
                </a:solidFill>
                <a:latin typeface="+mj-lt"/>
              </a:rPr>
              <a:t>и приоритеты бюджетной политики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C4A39C-F7AF-496A-842A-D27095B2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8" y="2942843"/>
            <a:ext cx="42100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B29591-5C29-47E9-83BF-8BBA6DF2ECE1}"/>
              </a:ext>
            </a:extLst>
          </p:cNvPr>
          <p:cNvSpPr/>
          <p:nvPr/>
        </p:nvSpPr>
        <p:spPr>
          <a:xfrm>
            <a:off x="263525" y="6172200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59737-6B13-46AD-93F6-FE801BC76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325" y="134602"/>
            <a:ext cx="11360150" cy="1206500"/>
          </a:xfrm>
        </p:spPr>
        <p:txBody>
          <a:bodyPr rtlCol="0">
            <a:normAutofit fontScale="90000"/>
          </a:bodyPr>
          <a:lstStyle/>
          <a:p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Информация об удельном объеме доходов бюджета Орехово-Зуевского городского округа на 2022 – 2024 годы в расчете на душу населения в сравнении с другими муниципальными образованиями Московской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20</a:t>
            </a:fld>
            <a:endParaRPr lang="ru-RU" noProof="0" dirty="0"/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7B4B1EE0-A71E-4C33-9484-7404373D2EE8}"/>
              </a:ext>
            </a:extLst>
          </p:cNvPr>
          <p:cNvSpPr/>
          <p:nvPr/>
        </p:nvSpPr>
        <p:spPr>
          <a:xfrm>
            <a:off x="279193" y="1221242"/>
            <a:ext cx="11633614" cy="5135108"/>
          </a:xfrm>
          <a:prstGeom prst="flowChartProcess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C7B9490-80D4-4BE3-A0A6-DE2B6F680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20171"/>
              </p:ext>
            </p:extLst>
          </p:nvPr>
        </p:nvGraphicFramePr>
        <p:xfrm>
          <a:off x="258937" y="1784173"/>
          <a:ext cx="11633614" cy="4130367"/>
        </p:xfrm>
        <a:graphic>
          <a:graphicData uri="http://schemas.openxmlformats.org/drawingml/2006/table">
            <a:tbl>
              <a:tblPr firstRow="1">
                <a:tableStyleId>{C4B1156A-380E-4F78-BDF5-A606A8083BF9}</a:tableStyleId>
              </a:tblPr>
              <a:tblGrid>
                <a:gridCol w="1714362">
                  <a:extLst>
                    <a:ext uri="{9D8B030D-6E8A-4147-A177-3AD203B41FA5}">
                      <a16:colId xmlns:a16="http://schemas.microsoft.com/office/drawing/2014/main" val="3646996957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3712149097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3714627820"/>
                    </a:ext>
                  </a:extLst>
                </a:gridCol>
                <a:gridCol w="1331843">
                  <a:extLst>
                    <a:ext uri="{9D8B030D-6E8A-4147-A177-3AD203B41FA5}">
                      <a16:colId xmlns:a16="http://schemas.microsoft.com/office/drawing/2014/main" val="1039095210"/>
                    </a:ext>
                  </a:extLst>
                </a:gridCol>
                <a:gridCol w="1441174">
                  <a:extLst>
                    <a:ext uri="{9D8B030D-6E8A-4147-A177-3AD203B41FA5}">
                      <a16:colId xmlns:a16="http://schemas.microsoft.com/office/drawing/2014/main" val="1967227110"/>
                    </a:ext>
                  </a:extLst>
                </a:gridCol>
                <a:gridCol w="1500809">
                  <a:extLst>
                    <a:ext uri="{9D8B030D-6E8A-4147-A177-3AD203B41FA5}">
                      <a16:colId xmlns:a16="http://schemas.microsoft.com/office/drawing/2014/main" val="3094006290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val="2565509157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2854488971"/>
                    </a:ext>
                  </a:extLst>
                </a:gridCol>
              </a:tblGrid>
              <a:tr h="1596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Численность на 01.01.2021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Общий объем налоговых и не налоговых доходов на 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Общий объем налоговых и не налоговых доходов на 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Общий объем налоговых и не налоговых доходов на 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Удельный объем налоговых неналоговых доходов на душу населения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 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Удельный объем налоговых неналоговых доходов на душу населения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 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Удельный объем налоговых неналоговых доходов на душу населения на 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56794818"/>
                  </a:ext>
                </a:extLst>
              </a:tr>
              <a:tr h="18633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(тыс. человек)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млн. руб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млн. руб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млн. руб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574337898"/>
                  </a:ext>
                </a:extLst>
              </a:tr>
              <a:tr h="115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61754347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Клин г.о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127,894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3 631,4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3 679,0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3 545,7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28 393,6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28 766,6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27 723,9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268669043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Орехово-Зуевский г.о.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231,575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4 839,5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4 098,9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4 332,7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20 898,4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17 700,2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18 709,8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22520219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Истра г.о.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123,966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4 914,6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5 272,6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5 721,5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39 644,7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42 533,0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46 153,6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445541591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Дмитровский г.о.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163,836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5 010,7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5 264,7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4 439,8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30 583,5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32 133,7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27 098,9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44382933"/>
                  </a:ext>
                </a:extLst>
              </a:tr>
              <a:tr h="4358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Солнечногорский г.о.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145,676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5 122,8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4 770,7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5 127,2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35 165,4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32 748,7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35 195,6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pattFill prst="dotDmnd">
                      <a:fgClr>
                        <a:schemeClr val="accent3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605990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66878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B29591-5C29-47E9-83BF-8BBA6DF2ECE1}"/>
              </a:ext>
            </a:extLst>
          </p:cNvPr>
          <p:cNvSpPr/>
          <p:nvPr/>
        </p:nvSpPr>
        <p:spPr>
          <a:xfrm>
            <a:off x="263525" y="6172200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 descr="секторная диаграмма">
            <a:extLst>
              <a:ext uri="{FF2B5EF4-FFF2-40B4-BE49-F238E27FC236}">
                <a16:creationId xmlns:a16="http://schemas.microsoft.com/office/drawing/2014/main" id="{E75D642E-3030-47F3-ABEA-72B7B47C6E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892440"/>
              </p:ext>
            </p:extLst>
          </p:nvPr>
        </p:nvGraphicFramePr>
        <p:xfrm>
          <a:off x="925928" y="1904318"/>
          <a:ext cx="3679575" cy="473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59737-6B13-46AD-93F6-FE801BC76D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5" y="98172"/>
            <a:ext cx="11360150" cy="1206500"/>
          </a:xfrm>
        </p:spPr>
        <p:txBody>
          <a:bodyPr rtlCol="0">
            <a:normAutofit fontScale="90000"/>
          </a:bodyPr>
          <a:lstStyle/>
          <a:p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Информация об удельном объеме доходов бюджета Орехово-Зуевского городского округа на </a:t>
            </a:r>
            <a:r>
              <a:rPr lang="ru-RU" sz="2400" b="1" dirty="0">
                <a:solidFill>
                  <a:srgbClr val="9C4341"/>
                </a:solidFill>
              </a:rPr>
              <a:t>2022 – 2024 годы </a:t>
            </a:r>
            <a:r>
              <a:rPr lang="ru-RU" sz="2400" b="1" dirty="0">
                <a:solidFill>
                  <a:srgbClr val="9C4341"/>
                </a:solidFill>
                <a:ea typeface="+mn-ea"/>
                <a:cs typeface="+mn-cs"/>
              </a:rPr>
              <a:t>в расчете на душу населения в сравнении с другими муниципальными образованиями Московской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48BB047D-A6CD-43AB-96F0-683C726B586B}" type="slidenum">
              <a:rPr lang="ru-RU" noProof="0" smtClean="0"/>
              <a:pPr rtl="0"/>
              <a:t>21</a:t>
            </a:fld>
            <a:endParaRPr lang="ru-RU" noProof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8478" y="1846938"/>
            <a:ext cx="1458000" cy="27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</a:rPr>
              <a:t>(млн.руб.)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495488-B9D1-4B23-A73C-9BACC8716103}"/>
              </a:ext>
            </a:extLst>
          </p:cNvPr>
          <p:cNvSpPr/>
          <p:nvPr/>
        </p:nvSpPr>
        <p:spPr>
          <a:xfrm>
            <a:off x="863099" y="1373447"/>
            <a:ext cx="3679575" cy="523220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Прогнозируемый общий объем налоговых и неналоговых доходов на 2022 г</a:t>
            </a:r>
            <a:endParaRPr lang="ru-RU" sz="900" dirty="0"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E0E399-8DD8-403A-B50D-3BE0444B2452}"/>
              </a:ext>
            </a:extLst>
          </p:cNvPr>
          <p:cNvSpPr/>
          <p:nvPr/>
        </p:nvSpPr>
        <p:spPr>
          <a:xfrm>
            <a:off x="6492021" y="1342364"/>
            <a:ext cx="4237158" cy="523220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Прогнозируемый удельный объем налоговых и неналоговых доходов на душу населения 2022 г</a:t>
            </a:r>
            <a:endParaRPr lang="ru-RU" sz="900" dirty="0">
              <a:latin typeface="+mj-lt"/>
            </a:endParaRPr>
          </a:p>
        </p:txBody>
      </p:sp>
      <p:graphicFrame>
        <p:nvGraphicFramePr>
          <p:cNvPr id="9" name="Диаграмма 8" descr="секторная диаграмма">
            <a:extLst>
              <a:ext uri="{FF2B5EF4-FFF2-40B4-BE49-F238E27FC236}">
                <a16:creationId xmlns:a16="http://schemas.microsoft.com/office/drawing/2014/main" id="{7D385601-E22B-4175-A54C-1E460695C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156860"/>
              </p:ext>
            </p:extLst>
          </p:nvPr>
        </p:nvGraphicFramePr>
        <p:xfrm>
          <a:off x="6601846" y="1963029"/>
          <a:ext cx="3679575" cy="473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A9CCB0-C462-417B-B6AE-558CF0D22E23}"/>
              </a:ext>
            </a:extLst>
          </p:cNvPr>
          <p:cNvSpPr/>
          <p:nvPr/>
        </p:nvSpPr>
        <p:spPr>
          <a:xfrm>
            <a:off x="9952014" y="1865584"/>
            <a:ext cx="1458000" cy="27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200" dirty="0">
                <a:solidFill>
                  <a:schemeClr val="tx1"/>
                </a:solidFill>
              </a:rPr>
              <a:t>(руб.)</a:t>
            </a:r>
          </a:p>
        </p:txBody>
      </p:sp>
    </p:spTree>
    <p:extLst>
      <p:ext uri="{BB962C8B-B14F-4D97-AF65-F5344CB8AC3E}">
        <p14:creationId xmlns:p14="http://schemas.microsoft.com/office/powerpoint/2010/main" val="4138891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8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18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Chart bld="seriesEl"/>
        </p:bldSub>
      </p:bldGraphic>
      <p:bldGraphic spid="9" grpId="0" uiExpand="1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13F3C0-6E40-48B8-8BA5-84B243860F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30332" y="0"/>
            <a:ext cx="777632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559600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1594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Расходы бюджета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43770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Р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асходы бюджета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59600" y="2944800"/>
            <a:ext cx="4212000" cy="295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 descr="С началом учебного года!">
            <a:extLst>
              <a:ext uri="{FF2B5EF4-FFF2-40B4-BE49-F238E27FC236}">
                <a16:creationId xmlns:a16="http://schemas.microsoft.com/office/drawing/2014/main" id="{9A5474F0-7821-4758-BEFE-8D95D6FC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93" y="3418875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23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Блок-схема: процесс 34">
            <a:extLst>
              <a:ext uri="{FF2B5EF4-FFF2-40B4-BE49-F238E27FC236}">
                <a16:creationId xmlns:a16="http://schemas.microsoft.com/office/drawing/2014/main" id="{B9B08918-5A03-483E-880A-CBAA6380A005}"/>
              </a:ext>
            </a:extLst>
          </p:cNvPr>
          <p:cNvSpPr/>
          <p:nvPr/>
        </p:nvSpPr>
        <p:spPr>
          <a:xfrm>
            <a:off x="248526" y="674047"/>
            <a:ext cx="11699639" cy="5951833"/>
          </a:xfrm>
          <a:prstGeom prst="flowChartProcess">
            <a:avLst/>
          </a:prstGeom>
          <a:pattFill prst="pct25">
            <a:fgClr>
              <a:srgbClr val="9C434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6F69661-EC9F-46DD-BA04-BD6C2AE713CB}"/>
              </a:ext>
            </a:extLst>
          </p:cNvPr>
          <p:cNvSpPr/>
          <p:nvPr/>
        </p:nvSpPr>
        <p:spPr>
          <a:xfrm>
            <a:off x="587375" y="188449"/>
            <a:ext cx="10518728" cy="34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9C4341"/>
                </a:solidFill>
                <a:latin typeface="+mj-lt"/>
              </a:rPr>
              <a:t>ИНФОРМАЦИЯ О РАСХОДАХ БЮДЖЕТА В РАЗРЕЗЕ МУНИЦИПАЛЬНЫХ ПРОГРАММ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DF59894-A8C1-4C0A-AF66-01833BB8658F}"/>
              </a:ext>
            </a:extLst>
          </p:cNvPr>
          <p:cNvSpPr txBox="1"/>
          <p:nvPr/>
        </p:nvSpPr>
        <p:spPr>
          <a:xfrm>
            <a:off x="10691447" y="323436"/>
            <a:ext cx="1130964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dirty="0">
                <a:solidFill>
                  <a:schemeClr val="accent4">
                    <a:lumMod val="50000"/>
                  </a:schemeClr>
                </a:solidFill>
                <a:ea typeface="Roboto Condensed Light" panose="02000000000000000000" pitchFamily="2" charset="0"/>
                <a:cs typeface="Roboto Condensed Light" panose="02000000000000000000" pitchFamily="2" charset="0"/>
              </a:rPr>
              <a:t>(млн. руб.)</a:t>
            </a:r>
            <a:endParaRPr lang="en-US" sz="1400" dirty="0">
              <a:solidFill>
                <a:schemeClr val="accent4">
                  <a:lumMod val="50000"/>
                </a:schemeClr>
              </a:solidFill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89A6DDA-8B67-4481-B3A6-3E7D9AF05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28798"/>
              </p:ext>
            </p:extLst>
          </p:nvPr>
        </p:nvGraphicFramePr>
        <p:xfrm>
          <a:off x="253221" y="910734"/>
          <a:ext cx="11694944" cy="541257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080457">
                  <a:extLst>
                    <a:ext uri="{9D8B030D-6E8A-4147-A177-3AD203B41FA5}">
                      <a16:colId xmlns:a16="http://schemas.microsoft.com/office/drawing/2014/main" val="136906608"/>
                    </a:ext>
                  </a:extLst>
                </a:gridCol>
                <a:gridCol w="4912075">
                  <a:extLst>
                    <a:ext uri="{9D8B030D-6E8A-4147-A177-3AD203B41FA5}">
                      <a16:colId xmlns:a16="http://schemas.microsoft.com/office/drawing/2014/main" val="1273635506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1009916567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2161554975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2287888359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2030247960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3153873894"/>
                    </a:ext>
                  </a:extLst>
                </a:gridCol>
                <a:gridCol w="950402">
                  <a:extLst>
                    <a:ext uri="{9D8B030D-6E8A-4147-A177-3AD203B41FA5}">
                      <a16:colId xmlns:a16="http://schemas.microsoft.com/office/drawing/2014/main" val="1454037188"/>
                    </a:ext>
                  </a:extLst>
                </a:gridCol>
              </a:tblGrid>
              <a:tr h="1586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Код целевой статьи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программ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2021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</a:rPr>
                        <a:t>2021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4271612992"/>
                  </a:ext>
                </a:extLst>
              </a:tr>
              <a:tr h="550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 отчетного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План на текущий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Ожидаемое исполнение текущего года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Прогноз на очередной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Прогноз на первый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Прогноз на второй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1357070185"/>
                  </a:ext>
                </a:extLst>
              </a:tr>
              <a:tr h="148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u="none" strike="noStrike" dirty="0">
                          <a:effectLst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3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8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3559757794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ПРОГРАММНЫЕ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10 515,22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10 607,23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10 607,23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10 550,33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9 131,81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9 254,34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>
                    <a:pattFill prst="dotDmnd">
                      <a:fgClr>
                        <a:schemeClr val="accent1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404936146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0100000000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Муниципальная программа "Здравоохранение"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6,44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8,57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692577238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0200000000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"Культура"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449,42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798,35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798,35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662,39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537,94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555,50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4224703043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0300000000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Муниципальная программа "Образование"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4 377,29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4 292,81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4 292,81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4 511,17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4 278,93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4 311,51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572537433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0400000000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"Социальная защита населения"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245,05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273,60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273,60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272,14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272,07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273,41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422086108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0500000000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"Спорт"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368,32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391,49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391,49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451,37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407,80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419,51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899199272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0600000000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6,84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6,87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861532269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0700000000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37,55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137605224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0800000000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148,04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258,48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258,48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201,28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160,25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165,34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3618313037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0900000000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"Жилище"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109,55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95,52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56,05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523314518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827,91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198,41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198,41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751,74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307,66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308,32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652968235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3,46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3,08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3,08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2,98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2,61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2,69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140177713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652,03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802,10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802,10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753,24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647,32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668,33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819641391"/>
                  </a:ext>
                </a:extLst>
              </a:tr>
              <a:tr h="467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75,74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67,02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67,02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65,96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58,42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1743411778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899,77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565,18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565,18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437,79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343,82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354,35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4215896970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147,63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189,83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189,83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184,49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156,57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160,79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317566945"/>
                  </a:ext>
                </a:extLst>
              </a:tr>
              <a:tr h="158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17,63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14,06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3575506464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973,27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1 795,01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1 795,01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977,92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878,04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892,40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646464079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1 101,39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736,54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736,54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1 114,08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670,57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670,57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490416297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1900000000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61,50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61,50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301,81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301,81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84" marR="5984" marT="5984" marB="0" anchor="ctr"/>
                </a:tc>
                <a:extLst>
                  <a:ext uri="{0D108BD9-81ED-4DB2-BD59-A6C34878D82A}">
                    <a16:rowId xmlns:a16="http://schemas.microsoft.com/office/drawing/2014/main" val="2842283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2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Центр культурного развития «Юбилейный» в Дрезне торжественно откроют в  конце февраля - Недвижимость - РИАМО">
            <a:extLst>
              <a:ext uri="{FF2B5EF4-FFF2-40B4-BE49-F238E27FC236}">
                <a16:creationId xmlns:a16="http://schemas.microsoft.com/office/drawing/2014/main" id="{223ACBBD-2967-4439-96D2-74D44FB9E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28" y="3285182"/>
            <a:ext cx="6389572" cy="35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инздрав формирует Общественный совет | Новости Приднестровья">
            <a:extLst>
              <a:ext uri="{FF2B5EF4-FFF2-40B4-BE49-F238E27FC236}">
                <a16:creationId xmlns:a16="http://schemas.microsoft.com/office/drawing/2014/main" id="{F983AD54-9928-498D-94DE-FF206F93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64" y="1"/>
            <a:ext cx="6382987" cy="36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716021" y="15941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1594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Муниципальные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униципальные программы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59600" y="2944800"/>
            <a:ext cx="4212000" cy="159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184C64-32F0-4042-9CD9-B30AFB552068}"/>
              </a:ext>
            </a:extLst>
          </p:cNvPr>
          <p:cNvSpPr/>
          <p:nvPr/>
        </p:nvSpPr>
        <p:spPr>
          <a:xfrm>
            <a:off x="733228" y="4601726"/>
            <a:ext cx="4212000" cy="159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65277" y="3239418"/>
            <a:ext cx="5601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З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дравоохранение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C4BAA8-3946-498B-87A9-9C6F60614417}"/>
              </a:ext>
            </a:extLst>
          </p:cNvPr>
          <p:cNvSpPr/>
          <p:nvPr/>
        </p:nvSpPr>
        <p:spPr>
          <a:xfrm>
            <a:off x="949205" y="4775254"/>
            <a:ext cx="3481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D6AA6C"/>
                </a:solidFill>
                <a:latin typeface="+mj-lt"/>
              </a:rPr>
              <a:t>К</a:t>
            </a:r>
            <a:r>
              <a:rPr lang="ru-RU" sz="4000" b="1" dirty="0">
                <a:solidFill>
                  <a:srgbClr val="9C4341"/>
                </a:solidFill>
                <a:latin typeface="+mj-lt"/>
              </a:rPr>
              <a:t>ультура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4EEBA6D-94B1-48AB-9F05-239E1A36E6FE}"/>
              </a:ext>
            </a:extLst>
          </p:cNvPr>
          <p:cNvSpPr/>
          <p:nvPr/>
        </p:nvSpPr>
        <p:spPr>
          <a:xfrm>
            <a:off x="32116" y="1880220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83BBE06-F410-4DFC-89AA-EDE31DBA35D5}"/>
              </a:ext>
            </a:extLst>
          </p:cNvPr>
          <p:cNvSpPr/>
          <p:nvPr/>
        </p:nvSpPr>
        <p:spPr>
          <a:xfrm>
            <a:off x="15179" y="4065612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593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3" grpId="0" animBg="1"/>
      <p:bldP spid="14" grpId="0"/>
      <p:bldP spid="15" grpId="0"/>
      <p:bldP spid="37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EEC2F910-BD45-427A-926A-8002205AE3FB}"/>
              </a:ext>
            </a:extLst>
          </p:cNvPr>
          <p:cNvSpPr/>
          <p:nvPr/>
        </p:nvSpPr>
        <p:spPr>
          <a:xfrm>
            <a:off x="321324" y="1499730"/>
            <a:ext cx="11633614" cy="5079782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9171" y="292231"/>
            <a:ext cx="11353525" cy="122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9C4341"/>
                </a:solidFill>
                <a:latin typeface="+mj-lt"/>
              </a:defRPr>
            </a:lvl1pPr>
          </a:lstStyle>
          <a:p>
            <a:r>
              <a:rPr lang="ru-RU" sz="2000" dirty="0"/>
              <a:t>ИНФОРМАЦИЯ О РАСХОДАХ БЮДЖЕТА В РАЗРЕЗЕ МУНИЦИПАЛЬНЫХ ПРОГРАММ С УКАЗАНИЕМ ПЛАНИРУЕМЫХ ЦЕЛЕВЫХ ПОКАЗАТЕЛЕЙ В ДИНАМИКЕ ОРЕХОВО-ЗУЕВСКОГО ГОРОДСКОГО ОКРУГА МОСКОВСКОЙ ОБЛАСТИ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04AB108-D563-4203-AB96-6D04C2DE8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956495"/>
              </p:ext>
            </p:extLst>
          </p:nvPr>
        </p:nvGraphicFramePr>
        <p:xfrm>
          <a:off x="321324" y="1705810"/>
          <a:ext cx="11633614" cy="4650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2">
                  <a:extLst>
                    <a:ext uri="{9D8B030D-6E8A-4147-A177-3AD203B41FA5}">
                      <a16:colId xmlns:a16="http://schemas.microsoft.com/office/drawing/2014/main" val="1899282904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399427036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537652404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4269768383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127825463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70776272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69873498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811723301"/>
                    </a:ext>
                  </a:extLst>
                </a:gridCol>
              </a:tblGrid>
              <a:tr h="709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919292"/>
                  </a:ext>
                </a:extLst>
              </a:tr>
              <a:tr h="23272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"Здравоохранение"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129572"/>
                  </a:ext>
                </a:extLst>
              </a:tr>
              <a:tr h="1845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388356"/>
                  </a:ext>
                </a:extLst>
              </a:tr>
              <a:tr h="409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Доля населения, прошедшего профилактические медицинские осмотры и диспансеризацию («Профилактические медицинские осмотры и диспансеризация)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09027"/>
                  </a:ext>
                </a:extLst>
              </a:tr>
              <a:tr h="288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Количество прикрепленного населения к медицинским организациям на территории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587918"/>
                  </a:ext>
                </a:extLst>
              </a:tr>
              <a:tr h="17654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5. Финансовое обеспечение системы организации медицинской помощи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756865"/>
                  </a:ext>
                </a:extLst>
              </a:tr>
              <a:tr h="2969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Жилье – медикам, первичного звена и узкого профиля, обеспеченных жильем, из числа привлеченных и нуждающихся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99752"/>
                  </a:ext>
                </a:extLst>
              </a:tr>
              <a:tr h="23272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"Культура"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734292"/>
                  </a:ext>
                </a:extLst>
              </a:tr>
              <a:tr h="209820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Подпрограмма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572969"/>
                  </a:ext>
                </a:extLst>
              </a:tr>
              <a:tr h="722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  2021 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97424"/>
                  </a:ext>
                </a:extLst>
              </a:tr>
              <a:tr h="4333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915260"/>
                  </a:ext>
                </a:extLst>
              </a:tr>
              <a:tr h="4253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35663"/>
                  </a:ext>
                </a:extLst>
              </a:tr>
              <a:tr h="3290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объектов культурного наследия, на которых в текущем году проведены работы по сохранению объектов культурного наследия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73185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A7BA66-93B8-4B88-91F4-65AF320C20DC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946418D-ADA9-4852-9903-E20DDE6601F6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A1662F5-084C-44EE-B6A7-508DF743AB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D52318E-D619-4E02-8E06-A4802218E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1543"/>
              </p:ext>
            </p:extLst>
          </p:nvPr>
        </p:nvGraphicFramePr>
        <p:xfrm>
          <a:off x="279193" y="545378"/>
          <a:ext cx="11633613" cy="564996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0">
                  <a:extLst>
                    <a:ext uri="{9D8B030D-6E8A-4147-A177-3AD203B41FA5}">
                      <a16:colId xmlns:a16="http://schemas.microsoft.com/office/drawing/2014/main" val="4093935690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703065205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379444791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1839937452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363672792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553857590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40062767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045090113"/>
                    </a:ext>
                  </a:extLst>
                </a:gridCol>
              </a:tblGrid>
              <a:tr h="676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392662"/>
                  </a:ext>
                </a:extLst>
              </a:tr>
              <a:tr h="183042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b="0" u="none" strike="noStrike" dirty="0">
                          <a:effectLst/>
                        </a:rPr>
                        <a:t>Подпрограмма 2.  Развитие музейного дела в Московской области</a:t>
                      </a:r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892326"/>
                  </a:ext>
                </a:extLst>
              </a:tr>
              <a:tr h="2705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подпрограммы. Увеличение общего количества посещений музеев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747953"/>
                  </a:ext>
                </a:extLst>
              </a:tr>
              <a:tr h="167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Перевод в электронный вид музейных фондов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66,42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74,7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91,24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5900"/>
                  </a:ext>
                </a:extLst>
              </a:tr>
              <a:tr h="17508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3. Развитие библиотечного дела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625713"/>
                  </a:ext>
                </a:extLst>
              </a:tr>
              <a:tr h="2705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подпрограммы. Обеспечение роста числа пользователей муниципальных библиотек Московской области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44913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45 585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45 742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45 895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45 945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357893"/>
                  </a:ext>
                </a:extLst>
              </a:tr>
              <a:tr h="2705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количества библиотек, внедривших стандарты деятельности библиотеки нового формата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868290"/>
                  </a:ext>
                </a:extLst>
              </a:tr>
              <a:tr h="2705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муниципальных библиотек, соответствующих требованиям к условиям деятельности библиотек Московской области (стандарту)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20,69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615692"/>
                  </a:ext>
                </a:extLst>
              </a:tr>
              <a:tr h="4058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посещаемости общедоступных (публичных) библиотек, а также культурно-массовых мероприятий, проводимых в библиотеках  к уровню 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866736"/>
                  </a:ext>
                </a:extLst>
              </a:tr>
              <a:tr h="270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Посещение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986718"/>
                  </a:ext>
                </a:extLst>
              </a:tr>
              <a:tr h="17508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4. Развитие профессионального искусства, гастрольно-концертной и культурно-досуговой деятельности, кинематографии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499960"/>
                  </a:ext>
                </a:extLst>
              </a:tr>
              <a:tr h="6764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113,26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845908"/>
                  </a:ext>
                </a:extLst>
              </a:tr>
              <a:tr h="5411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муниципальных учреждений культуры, находящихся на территории сельских поселений)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570443"/>
                  </a:ext>
                </a:extLst>
              </a:tr>
              <a:tr h="3183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643395"/>
                  </a:ext>
                </a:extLst>
              </a:tr>
              <a:tr h="1830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Увеличение числа посещений культурных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1 101,75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1 211,45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1 321,15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1 536,26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76604"/>
                  </a:ext>
                </a:extLst>
              </a:tr>
              <a:tr h="2785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374962"/>
                  </a:ext>
                </a:extLst>
              </a:tr>
              <a:tr h="461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 поддержку в форме субсидий бюджетным учреждениям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91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4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7A74080-BFEC-40D7-B0C0-929189A26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22617"/>
              </p:ext>
            </p:extLst>
          </p:nvPr>
        </p:nvGraphicFramePr>
        <p:xfrm>
          <a:off x="279191" y="179101"/>
          <a:ext cx="11633616" cy="615230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881952525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2881545600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3447927841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711826374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812705111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1215887580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4089811053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499320445"/>
                    </a:ext>
                  </a:extLst>
                </a:gridCol>
              </a:tblGrid>
              <a:tr h="55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129878"/>
                  </a:ext>
                </a:extLst>
              </a:tr>
              <a:tr h="27902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5.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30280"/>
                  </a:ext>
                </a:extLst>
              </a:tr>
              <a:tr h="246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числа посещений платных культурно-массовых мероприятий клубов и домов культуры к уровню 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10241"/>
                  </a:ext>
                </a:extLst>
              </a:tr>
              <a:tr h="330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капитально отремонтированных объектов организации культуры (в том числе техническое переоснащение современным непроизводственным оборудованием и благоустройство территории)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245147"/>
                  </a:ext>
                </a:extLst>
              </a:tr>
              <a:tr h="3568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муниципальных учреждений культуры Московской области, по которым осуществлено развитие материально-технической базы (в части увеличения стоимости основных средств)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991731"/>
                  </a:ext>
                </a:extLst>
              </a:tr>
              <a:tr h="330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Капитальный ремонт, техническое переоснащение и благоустройство территории  Муниципальное  учреждение культуры «Дом культуры на площади Пушкина»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186132"/>
                  </a:ext>
                </a:extLst>
              </a:tr>
              <a:tr h="2660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Увеличение на 15% числа посещений организаций культуры к уровню 2018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82,29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446909"/>
                  </a:ext>
                </a:extLst>
              </a:tr>
              <a:tr h="2400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числа участников клубных формирований к уровню 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377634"/>
                  </a:ext>
                </a:extLst>
              </a:tr>
              <a:tr h="3374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872272"/>
                  </a:ext>
                </a:extLst>
              </a:tr>
              <a:tr h="3504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созданных (реконструированных) и капитально отремонтированных объектов организаций культуры (модернизация муниципальных детских школ искусств по видам искусств)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206100"/>
                  </a:ext>
                </a:extLst>
              </a:tr>
              <a:tr h="3439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доли учреждений клубного типа, соответствующих Требованиям к условиям деятельности культурно-досуговых учреждений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386745"/>
                  </a:ext>
                </a:extLst>
              </a:tr>
              <a:tr h="246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организаций культуры, получивших современное оборудование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350533"/>
                  </a:ext>
                </a:extLst>
              </a:tr>
              <a:tr h="4412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 объектов организаций культуры (по которым проведен капитальный ремонт, техническое переоснащение современным непроизводственным оборудованием и благоустройство территории)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879561"/>
                  </a:ext>
                </a:extLst>
              </a:tr>
              <a:tr h="2206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муниципальных организаций культуры оснащенных кинооборудованием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15992"/>
                  </a:ext>
                </a:extLst>
              </a:tr>
              <a:tr h="2206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организаций культуры, получивших современное оборудование, в т.ч. кинооборудование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55441"/>
                  </a:ext>
                </a:extLst>
              </a:tr>
              <a:tr h="2400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280658"/>
                  </a:ext>
                </a:extLst>
              </a:tr>
              <a:tr h="4477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инструментов, оборудования и учебных материалов 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862447"/>
                  </a:ext>
                </a:extLst>
              </a:tr>
              <a:tr h="2206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на 15% числа посещений организаций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Тысяча посещений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450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8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5AC86D5-1A8D-401A-AD48-7182B8C06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457723"/>
              </p:ext>
            </p:extLst>
          </p:nvPr>
        </p:nvGraphicFramePr>
        <p:xfrm>
          <a:off x="279193" y="501651"/>
          <a:ext cx="11633613" cy="556677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3987964395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2190140369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851394127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2332085026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136794767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9216183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75537253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430433678"/>
                    </a:ext>
                  </a:extLst>
                </a:gridCol>
              </a:tblGrid>
              <a:tr h="869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№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Единицы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 (2020)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 (2021)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(2022)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(2023)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(2024)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16337"/>
                  </a:ext>
                </a:extLst>
              </a:tr>
              <a:tr h="25573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Подпрограмма 6. Развитие образования в сфере культуры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203401"/>
                  </a:ext>
                </a:extLst>
              </a:tr>
              <a:tr h="378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15765"/>
                  </a:ext>
                </a:extLst>
              </a:tr>
              <a:tr h="439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6,6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522073"/>
                  </a:ext>
                </a:extLst>
              </a:tr>
              <a:tr h="29664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Подпрограмма 7. Развитие архивного дела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25555"/>
                  </a:ext>
                </a:extLst>
              </a:tr>
              <a:tr h="7058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 2021 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77,02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77,03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77,05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086756"/>
                  </a:ext>
                </a:extLst>
              </a:tr>
              <a:tr h="5216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2020   2021 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698396"/>
                  </a:ext>
                </a:extLst>
              </a:tr>
              <a:tr h="5216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630813"/>
                  </a:ext>
                </a:extLst>
              </a:tr>
              <a:tr h="10352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554443"/>
                  </a:ext>
                </a:extLst>
              </a:tr>
              <a:tr h="27619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Подпрограмма 9. Развитие парков культуры и отдыха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942273"/>
                  </a:ext>
                </a:extLst>
              </a:tr>
              <a:tr h="2659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Увеличение числа посетителей парков культуры и отдыха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43" marR="7743" marT="774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3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14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Начался прием документов в новую школу в Ликино-Дулеве - Зебра-дисконт">
            <a:extLst>
              <a:ext uri="{FF2B5EF4-FFF2-40B4-BE49-F238E27FC236}">
                <a16:creationId xmlns:a16="http://schemas.microsoft.com/office/drawing/2014/main" id="{6F36F8B0-20CA-421A-9458-B9D3C11B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84" y="3535052"/>
            <a:ext cx="6420224" cy="333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Объявлен конкурс работ на соискание премий Правительства Российской  Федерации 2022 года в области образования / Минпросвещения России">
            <a:extLst>
              <a:ext uri="{FF2B5EF4-FFF2-40B4-BE49-F238E27FC236}">
                <a16:creationId xmlns:a16="http://schemas.microsoft.com/office/drawing/2014/main" id="{81251F1A-9D0F-4AEB-B50A-BE5C32234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56" y="-13037"/>
            <a:ext cx="6428552" cy="36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32601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809392" y="3813765"/>
            <a:ext cx="3874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О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бразование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32F55E0-1820-4ED0-888D-7D1327900257}"/>
              </a:ext>
            </a:extLst>
          </p:cNvPr>
          <p:cNvSpPr/>
          <p:nvPr/>
        </p:nvSpPr>
        <p:spPr>
          <a:xfrm>
            <a:off x="95002" y="1828621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4882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E23CD77-2237-4B56-9E49-1EC0069F1955}"/>
              </a:ext>
            </a:extLst>
          </p:cNvPr>
          <p:cNvSpPr txBox="1"/>
          <p:nvPr/>
        </p:nvSpPr>
        <p:spPr>
          <a:xfrm>
            <a:off x="513634" y="229981"/>
            <a:ext cx="5232843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9C4341"/>
                </a:solidFill>
                <a:latin typeface="+mj-lt"/>
              </a:defRPr>
            </a:lvl1pPr>
          </a:lstStyle>
          <a:p>
            <a:r>
              <a:rPr lang="ru-RU" dirty="0"/>
              <a:t>ОСНОВНЫЕ ЗАДАЧИ И ПРИОРИТЕТЫ БЮДЖЕТНОЙ ПОЛИТИКИ</a:t>
            </a:r>
          </a:p>
        </p:txBody>
      </p:sp>
      <p:sp>
        <p:nvSpPr>
          <p:cNvPr id="71" name="Блок-схема: процесс 70">
            <a:extLst>
              <a:ext uri="{FF2B5EF4-FFF2-40B4-BE49-F238E27FC236}">
                <a16:creationId xmlns:a16="http://schemas.microsoft.com/office/drawing/2014/main" id="{54E57E28-AF75-4966-8DEB-7BF590F46189}"/>
              </a:ext>
            </a:extLst>
          </p:cNvPr>
          <p:cNvSpPr/>
          <p:nvPr/>
        </p:nvSpPr>
        <p:spPr>
          <a:xfrm>
            <a:off x="6260111" y="367921"/>
            <a:ext cx="5576507" cy="3961192"/>
          </a:xfrm>
          <a:prstGeom prst="flowChartProcess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FE6B3E-77A2-4CB3-9160-B87C68566239}"/>
              </a:ext>
            </a:extLst>
          </p:cNvPr>
          <p:cNvSpPr txBox="1"/>
          <p:nvPr/>
        </p:nvSpPr>
        <p:spPr>
          <a:xfrm>
            <a:off x="-82062" y="1481359"/>
            <a:ext cx="6529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ОРЕХОВО-ЗУЕВСКОГО ГОРОДСКОГО ОКРУГА МОСКОВСКОЙ ОБЛАСТИ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21869A-8E02-40D6-ABEE-81F73C57454A}"/>
              </a:ext>
            </a:extLst>
          </p:cNvPr>
          <p:cNvSpPr txBox="1"/>
          <p:nvPr/>
        </p:nvSpPr>
        <p:spPr>
          <a:xfrm>
            <a:off x="191251" y="1755094"/>
            <a:ext cx="5210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 2022 год и на плановый период 2023 и 2024 годов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2700BB93-844B-4242-A416-66B898F4BD2B}"/>
              </a:ext>
            </a:extLst>
          </p:cNvPr>
          <p:cNvSpPr/>
          <p:nvPr/>
        </p:nvSpPr>
        <p:spPr>
          <a:xfrm>
            <a:off x="919752" y="2025274"/>
            <a:ext cx="414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направления бюджетной и налоговой политики на 2022– 2024 годы 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52EA8FE7-E30D-427A-B94E-7626AB84BFFB}"/>
              </a:ext>
            </a:extLst>
          </p:cNvPr>
          <p:cNvSpPr/>
          <p:nvPr/>
        </p:nvSpPr>
        <p:spPr>
          <a:xfrm>
            <a:off x="248528" y="2523183"/>
            <a:ext cx="5763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направления бюджетной и налоговой политики Орехово-Зуевского городского округа Московской области (далее - основные направления бюджетной и налоговой политики) на очередной финансовый год и двухлетний плановый период, определены с учетом Указов Президента Российской Федерации от 7 мая 2018 года № 204 «О национальных целях и стратегических задачах развития Российской Федерации на период до 2024 года», от 21.07.2020 № 474 «О национальных целях развития Российской Федерации на период до 2030 года», приоритетных целей и задач, определенных в программных документах – Стратегии социально-экономического развития Московской области на период до 2030 года, утвержденной постановлением Правительства Московской области от 28.12.2018 № 1023/45, национальных проектах, государственных программах Московской области, муниципальных программах Орехово-Зуевского городского округа и в соответствии с Федеральным  законом от 06.10.2003 №131-ФЗ «Об общих принципах организации местного самоуправления в Российской Федерации», Налоговым и Бюджетным кодексами Российской Федерации, действующими федеральными законами Российской Федерации, законами Московской области и муниципальными  нормативными  и иными правовыми актами.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88266D64-5111-4637-AD87-11F379FF8BAF}"/>
              </a:ext>
            </a:extLst>
          </p:cNvPr>
          <p:cNvSpPr/>
          <p:nvPr/>
        </p:nvSpPr>
        <p:spPr>
          <a:xfrm>
            <a:off x="275489" y="4866321"/>
            <a:ext cx="1161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Главные цели бюджетной и налоговой политики будут направлены на сохранение населения, здоровье и благополучие людей, возможность для самореализации и развития талантов, обеспечение комфортной  и безопасной среда для жизни, достойного, эффективного труд и успешного предпринимательство, сбалансированности и устойчивости бюджета Орехово-Зуевского городского округа Московской области. Ориентирование на достижение национальных целей развития, а также преодоление последствий распространения в 2020-2021 годах новой </a:t>
            </a:r>
            <a:r>
              <a:rPr lang="ru-RU" sz="9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коронавирусной</a:t>
            </a:r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инфекции и поэтапного восстановления экономики.</a:t>
            </a:r>
          </a:p>
        </p:txBody>
      </p:sp>
      <p:pic>
        <p:nvPicPr>
          <p:cNvPr id="1030" name="Picture 6" descr="Замглавы администрации Орехово-Зуева Максим Гуцул: Город меняется к лучше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12" y="367921"/>
            <a:ext cx="5776313" cy="39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6">
            <a:extLst>
              <a:ext uri="{FF2B5EF4-FFF2-40B4-BE49-F238E27FC236}">
                <a16:creationId xmlns:a16="http://schemas.microsoft.com/office/drawing/2014/main" id="{FA7FD0B5-F086-48C2-907C-6E2F29984599}"/>
              </a:ext>
            </a:extLst>
          </p:cNvPr>
          <p:cNvSpPr/>
          <p:nvPr/>
        </p:nvSpPr>
        <p:spPr>
          <a:xfrm>
            <a:off x="663705" y="4525372"/>
            <a:ext cx="46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Цели и задачи бюджетной и налоговой политики</a:t>
            </a:r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8D53D76E-92D4-4EF2-8090-6D48696D7101}"/>
              </a:ext>
            </a:extLst>
          </p:cNvPr>
          <p:cNvSpPr/>
          <p:nvPr/>
        </p:nvSpPr>
        <p:spPr>
          <a:xfrm>
            <a:off x="663705" y="5441013"/>
            <a:ext cx="46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направления налоговой политики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ED1CA3-7AAC-406B-92F1-4F963A89D4FB}"/>
              </a:ext>
            </a:extLst>
          </p:cNvPr>
          <p:cNvSpPr/>
          <p:nvPr/>
        </p:nvSpPr>
        <p:spPr>
          <a:xfrm>
            <a:off x="275489" y="5792887"/>
            <a:ext cx="11556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Налоговая политика Орехово-Зуевского городского округа Московской области в 2022 году и в среднесрочной перспективе направлена на устойчивое социально-экономическое развитие городского округа и сохраняет преемственность ранее поставленных базовых целей и задач в обеспечении сбалансированности развития экономики и устойчивости бюджетной системы. В связи с чем будут прилагаться усилия, направленные на расширение доходной базы бюджета Орехово-Зуевского городского округа.</a:t>
            </a:r>
          </a:p>
        </p:txBody>
      </p:sp>
      <p:sp>
        <p:nvSpPr>
          <p:cNvPr id="74" name="Номер слайда 7">
            <a:extLst>
              <a:ext uri="{FF2B5EF4-FFF2-40B4-BE49-F238E27FC236}">
                <a16:creationId xmlns:a16="http://schemas.microsoft.com/office/drawing/2014/main" id="{059A3C39-D81B-434B-B906-89548949D52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3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2F664B0-BEF2-496B-873B-A23A4DF8A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71341"/>
              </p:ext>
            </p:extLst>
          </p:nvPr>
        </p:nvGraphicFramePr>
        <p:xfrm>
          <a:off x="279193" y="324808"/>
          <a:ext cx="11633614" cy="59780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39">
                  <a:extLst>
                    <a:ext uri="{9D8B030D-6E8A-4147-A177-3AD203B41FA5}">
                      <a16:colId xmlns:a16="http://schemas.microsoft.com/office/drawing/2014/main" val="2294857972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154744277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433696257"/>
                    </a:ext>
                  </a:extLst>
                </a:gridCol>
                <a:gridCol w="1006720">
                  <a:extLst>
                    <a:ext uri="{9D8B030D-6E8A-4147-A177-3AD203B41FA5}">
                      <a16:colId xmlns:a16="http://schemas.microsoft.com/office/drawing/2014/main" val="2346542486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70998651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53884577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93826826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002777401"/>
                    </a:ext>
                  </a:extLst>
                </a:gridCol>
              </a:tblGrid>
              <a:tr h="422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№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Единицы измерения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(2020)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(2021)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(2022)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(2023)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(2024)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713493"/>
                  </a:ext>
                </a:extLst>
              </a:tr>
              <a:tr h="15892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Муниципальная программа "Образование"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577610"/>
                  </a:ext>
                </a:extLst>
              </a:tr>
              <a:tr h="13409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Подпрограмма 1. Дошкольное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655276"/>
                  </a:ext>
                </a:extLst>
              </a:tr>
              <a:tr h="1787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2020  2021  Количество отремонтированных дошкольных образовательных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302781"/>
                  </a:ext>
                </a:extLst>
              </a:tr>
              <a:tr h="173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Доступность дошкольного образования для детей в возрасте до 3-х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573171"/>
                  </a:ext>
                </a:extLst>
              </a:tr>
              <a:tr h="3426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2020  2021 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115,98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115,98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259682"/>
                  </a:ext>
                </a:extLst>
              </a:tr>
              <a:tr h="1688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2021 Доступность дошкольного образования для детей в возрасте от трех до семи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999034"/>
                  </a:ext>
                </a:extLst>
              </a:tr>
              <a:tr h="591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Место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260660"/>
                  </a:ext>
                </a:extLst>
              </a:tr>
              <a:tr h="11919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Подпрограмма 2. Общее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650599"/>
                  </a:ext>
                </a:extLst>
              </a:tr>
              <a:tr h="591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 2021  Обновлена материально-техническая база для формирования у обучающихся современных технологических и гуманитарных навыков. Создана материально-техническая база для реализации основных и дополнительных общеобразовательных программ цифрового и гуманитарного профилей в общеобразовательных организациях, расположенных в сельской местности и малых городах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Тысяча 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0,007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232064"/>
                  </a:ext>
                </a:extLst>
              </a:tr>
              <a:tr h="278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2020   2021 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673317"/>
                  </a:ext>
                </a:extLst>
              </a:tr>
              <a:tr h="2532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В общеобразовательных организациях, расположенных всельской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150199"/>
                  </a:ext>
                </a:extLst>
              </a:tr>
              <a:tr h="3377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671089"/>
                  </a:ext>
                </a:extLst>
              </a:tr>
              <a:tr h="4221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Отношение средней заработной платы педагогических работников образовательных, медицинских организаций или организаций, оказывающих социальные услуги детям-сиротам и детям, оставшимся без попечения родителей к среднемесячному доходу от трудовой деятельности по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959148"/>
                  </a:ext>
                </a:extLst>
              </a:tr>
              <a:tr h="1887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Количество отремонтированных общеобразовательных организаций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248701"/>
                  </a:ext>
                </a:extLst>
              </a:tr>
              <a:tr h="437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28910"/>
                  </a:ext>
                </a:extLst>
              </a:tr>
              <a:tr h="2681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Доля выпускников текущего года, набравших 220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758499"/>
                  </a:ext>
                </a:extLst>
              </a:tr>
              <a:tr h="4221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Доля обучающихся, получающих начальное общее образование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8" marR="3938" marT="393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6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41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94DF064-0A3B-4995-9140-15E8CC654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29309"/>
              </p:ext>
            </p:extLst>
          </p:nvPr>
        </p:nvGraphicFramePr>
        <p:xfrm>
          <a:off x="279193" y="501651"/>
          <a:ext cx="11633613" cy="56713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466779866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160417565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485243402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4280535181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65189452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83511107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26389328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644440591"/>
                    </a:ext>
                  </a:extLst>
                </a:gridCol>
              </a:tblGrid>
              <a:tr h="930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412424"/>
                  </a:ext>
                </a:extLst>
              </a:tr>
              <a:tr h="28466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Дополнительное образование, воспитание и психолого-социальное сопровождение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456637"/>
                  </a:ext>
                </a:extLst>
              </a:tr>
              <a:tr h="569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2020  2021 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077540"/>
                  </a:ext>
                </a:extLst>
              </a:tr>
              <a:tr h="1346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2020  2021  Число детей, охваченных деятельностью детских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технопарков "Кванториум" (мобильных технопарков "Кванториум") и других проектов, направленных на обеспечение доступности дополнительных 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611102"/>
                  </a:ext>
                </a:extLst>
              </a:tr>
              <a:tr h="405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2020  2021  Созданы детские технопарки "Кванториум"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40004"/>
                  </a:ext>
                </a:extLst>
              </a:tr>
              <a:tr h="492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2020  2021  Доля детей в возрасте от 5 до 18 лет, охваченных дополнительным образованием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748220"/>
                  </a:ext>
                </a:extLst>
              </a:tr>
              <a:tr h="4269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2020  2021  Созданы центры цифрового образования детей "IT-куб"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875655"/>
                  </a:ext>
                </a:extLst>
              </a:tr>
              <a:tr h="580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единиц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730867"/>
                  </a:ext>
                </a:extLst>
              </a:tr>
              <a:tr h="26276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4. Профессиональное образование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21040"/>
                  </a:ext>
                </a:extLst>
              </a:tr>
              <a:tr h="37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0" marR="8400" marT="840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874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23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Управление социальной защиты населения по Орехово-Зуевскому городскому  округу, социальная служба, ул. Стаханова, 24, Орехово-Зуево, Россия —  Яндекс.Карты">
            <a:extLst>
              <a:ext uri="{FF2B5EF4-FFF2-40B4-BE49-F238E27FC236}">
                <a16:creationId xmlns:a16="http://schemas.microsoft.com/office/drawing/2014/main" id="{D48341CD-C367-4863-ABF7-0F1EFECA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14" y="2682783"/>
            <a:ext cx="6127985" cy="41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Трансформация системы социальной защиты в условиях трансформации экономики  и общества (2014/03)">
            <a:extLst>
              <a:ext uri="{FF2B5EF4-FFF2-40B4-BE49-F238E27FC236}">
                <a16:creationId xmlns:a16="http://schemas.microsoft.com/office/drawing/2014/main" id="{45950FDD-E0EE-4203-9237-4AB0ED25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098" y="6726"/>
            <a:ext cx="6447902" cy="36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68651" y="-8000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02309" y="3508307"/>
            <a:ext cx="37213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с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оциальная защита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8D41D2C-59A4-4BD1-BC1C-0B48BAB2D72F}"/>
              </a:ext>
            </a:extLst>
          </p:cNvPr>
          <p:cNvSpPr/>
          <p:nvPr/>
        </p:nvSpPr>
        <p:spPr>
          <a:xfrm>
            <a:off x="111515" y="1832181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2210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5C70E2-48E9-49CF-8642-96D7AB6FF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305409"/>
              </p:ext>
            </p:extLst>
          </p:nvPr>
        </p:nvGraphicFramePr>
        <p:xfrm>
          <a:off x="279193" y="501651"/>
          <a:ext cx="11633613" cy="561533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4020357672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1167075626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1405487814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1173769871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413238777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6878221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25909255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68483154"/>
                    </a:ext>
                  </a:extLst>
                </a:gridCol>
              </a:tblGrid>
              <a:tr h="7029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71921"/>
                  </a:ext>
                </a:extLst>
              </a:tr>
              <a:tr h="23156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"Социальная защита"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274328"/>
                  </a:ext>
                </a:extLst>
              </a:tr>
              <a:tr h="20675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Социальная поддержка граждан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471586"/>
                  </a:ext>
                </a:extLst>
              </a:tr>
              <a:tr h="1984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Уровень бедности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171610"/>
                  </a:ext>
                </a:extLst>
              </a:tr>
              <a:tr h="1984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Активное долголетие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350677"/>
                  </a:ext>
                </a:extLst>
              </a:tr>
              <a:tr h="22329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Доступная среда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855613"/>
                  </a:ext>
                </a:extLst>
              </a:tr>
              <a:tr h="562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72,87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575271"/>
                  </a:ext>
                </a:extLst>
              </a:tr>
              <a:tr h="4217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151106"/>
                  </a:ext>
                </a:extLst>
              </a:tr>
              <a:tr h="446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детей-инвалидов в возрасте от 5 до 18 лет, получающих дополнительное образование, в общей численности детей-инвалидов такого возраста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543017"/>
                  </a:ext>
                </a:extLst>
              </a:tr>
              <a:tr h="562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043195"/>
                  </a:ext>
                </a:extLst>
              </a:tr>
              <a:tr h="20675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Развитие системы отдыха и оздоровления детей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567423"/>
                  </a:ext>
                </a:extLst>
              </a:tr>
              <a:tr h="330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61,35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61,5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200736"/>
                  </a:ext>
                </a:extLst>
              </a:tr>
              <a:tr h="562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детей, находящихся в трудной жизненной ситуации, охваченных отдыхом и оздоровлением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55,9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779204"/>
                  </a:ext>
                </a:extLst>
              </a:tr>
              <a:tr h="19848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8. Развитие трудовых ресурсов и охраны труда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143427"/>
                  </a:ext>
                </a:extLst>
              </a:tr>
              <a:tr h="562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Промилле (0,1 процента)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08" marR="6408" marT="640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844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0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880ACD-B01A-4E82-9DA5-AA67F8D98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874784"/>
              </p:ext>
            </p:extLst>
          </p:nvPr>
        </p:nvGraphicFramePr>
        <p:xfrm>
          <a:off x="279194" y="231103"/>
          <a:ext cx="11633613" cy="616545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431584710"/>
                    </a:ext>
                  </a:extLst>
                </a:gridCol>
                <a:gridCol w="4902119">
                  <a:extLst>
                    <a:ext uri="{9D8B030D-6E8A-4147-A177-3AD203B41FA5}">
                      <a16:colId xmlns:a16="http://schemas.microsoft.com/office/drawing/2014/main" val="698136116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146803345"/>
                    </a:ext>
                  </a:extLst>
                </a:gridCol>
                <a:gridCol w="1006720">
                  <a:extLst>
                    <a:ext uri="{9D8B030D-6E8A-4147-A177-3AD203B41FA5}">
                      <a16:colId xmlns:a16="http://schemas.microsoft.com/office/drawing/2014/main" val="3296887747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106223351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54170043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94609441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125164801"/>
                    </a:ext>
                  </a:extLst>
                </a:gridCol>
              </a:tblGrid>
              <a:tr h="574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213184"/>
                  </a:ext>
                </a:extLst>
              </a:tr>
              <a:tr h="16213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9. Развитие и поддержка социально ориентированных некоммерческих организаций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78837"/>
                  </a:ext>
                </a:extLst>
              </a:tr>
              <a:tr h="2432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Количество СО НКО, которым оказана поддержка органами местного самоуправления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705787"/>
                  </a:ext>
                </a:extLst>
              </a:tr>
              <a:tr h="236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Количество СО НКО в сфере образования,  которым оказана поддержка органами местного самоуправления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556131"/>
                  </a:ext>
                </a:extLst>
              </a:tr>
              <a:tr h="2769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СО НКО в сфере социальной защиты населения,  которым оказана  поддержка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680191"/>
                  </a:ext>
                </a:extLst>
              </a:tr>
              <a:tr h="2702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СО НКО в сфере культуры,  которым оказана  поддержка 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932680"/>
                  </a:ext>
                </a:extLst>
              </a:tr>
              <a:tr h="2634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СО НКО в сфере физической культуры и спорта,  которым оказана  поддержка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682585"/>
                  </a:ext>
                </a:extLst>
              </a:tr>
              <a:tr h="331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расходов, направляемых на предоставление субсидий СО НКО, в общем объеме расходов бюджета муниципального образования Московской области на социальную сферу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551738"/>
                  </a:ext>
                </a:extLst>
              </a:tr>
              <a:tr h="331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расходов, направляемых на предоставление субсидий СО НКО в сфере образования, в общем объеме расходов бюджета муниципального образования Московской области в сфере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433988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 НКО,  которым оказана  финансовая поддержка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55614"/>
                  </a:ext>
                </a:extLst>
              </a:tr>
              <a:tr h="2499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 НКО,  которым оказана имущественная  поддержка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939614"/>
                  </a:ext>
                </a:extLst>
              </a:tr>
              <a:tr h="2634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 НКО в сфере образования, которым оказана имущественная поддержка органами местного самоуправления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448109"/>
                  </a:ext>
                </a:extLst>
              </a:tr>
              <a:tr h="2837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 НКО в сфере социальной защиты населения,  которым оказана  имущественная поддержка органами местного самоуправления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377001"/>
                  </a:ext>
                </a:extLst>
              </a:tr>
              <a:tr h="3580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346189"/>
                  </a:ext>
                </a:extLst>
              </a:tr>
              <a:tr h="385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  в сфере социальной защиты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32938"/>
                  </a:ext>
                </a:extLst>
              </a:tr>
              <a:tr h="256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СО НКО, которым оказана  консультационная поддержка органами местного самоуправления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394896"/>
                  </a:ext>
                </a:extLst>
              </a:tr>
              <a:tr h="2499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996121"/>
                  </a:ext>
                </a:extLst>
              </a:tr>
              <a:tr h="2296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143861"/>
                  </a:ext>
                </a:extLst>
              </a:tr>
              <a:tr h="3445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 или в безвозмездное пользование  СО НКО в сфере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81" marR="5281" marT="528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125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478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5A8684-A0B0-4B72-9D5C-EA6A4FAC4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5282" y="3452625"/>
            <a:ext cx="6148948" cy="3487792"/>
          </a:xfrm>
          <a:prstGeom prst="rect">
            <a:avLst/>
          </a:prstGeom>
        </p:spPr>
      </p:pic>
      <p:pic>
        <p:nvPicPr>
          <p:cNvPr id="2054" name="Picture 6" descr="Летопись ореховского футбола: Тернистый путь наверх">
            <a:extLst>
              <a:ext uri="{FF2B5EF4-FFF2-40B4-BE49-F238E27FC236}">
                <a16:creationId xmlns:a16="http://schemas.microsoft.com/office/drawing/2014/main" id="{2C4A8747-7AA6-4D9D-A551-599B7EF3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40" y="-23709"/>
            <a:ext cx="6150839" cy="37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83855" y="-2896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16634" y="3813764"/>
            <a:ext cx="2117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С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порт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42FACC6-78DE-44EF-87DA-05C2DA913A2F}"/>
              </a:ext>
            </a:extLst>
          </p:cNvPr>
          <p:cNvSpPr/>
          <p:nvPr/>
        </p:nvSpPr>
        <p:spPr>
          <a:xfrm>
            <a:off x="94422" y="189915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850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24906BE-65BF-4266-9A0D-E93878F78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914588"/>
              </p:ext>
            </p:extLst>
          </p:nvPr>
        </p:nvGraphicFramePr>
        <p:xfrm>
          <a:off x="279193" y="501651"/>
          <a:ext cx="11633614" cy="57501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4266840473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3359747154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1755330507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301160377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185557938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66272609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4113198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018945714"/>
                    </a:ext>
                  </a:extLst>
                </a:gridCol>
              </a:tblGrid>
              <a:tr h="805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71855"/>
                  </a:ext>
                </a:extLst>
              </a:tr>
              <a:tr h="30313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"Спорт"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65782"/>
                  </a:ext>
                </a:extLst>
              </a:tr>
              <a:tr h="22735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Развитие физической культуры и спорта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130490"/>
                  </a:ext>
                </a:extLst>
              </a:tr>
              <a:tr h="6441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2713"/>
                  </a:ext>
                </a:extLst>
              </a:tr>
              <a:tr h="483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- 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27,79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27,84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28,26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28,36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615485"/>
                  </a:ext>
                </a:extLst>
              </a:tr>
              <a:tr h="3599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88,67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620502"/>
                  </a:ext>
                </a:extLst>
              </a:tr>
              <a:tr h="6441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13325"/>
                  </a:ext>
                </a:extLst>
              </a:tr>
              <a:tr h="483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-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861098"/>
                  </a:ext>
                </a:extLst>
              </a:tr>
              <a:tr h="483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населения городского округа,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622000"/>
                  </a:ext>
                </a:extLst>
              </a:tr>
              <a:tr h="5115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-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457245"/>
                  </a:ext>
                </a:extLst>
              </a:tr>
              <a:tr h="483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Макропоказатель - Доля жителей городского округа, занимающихся в спортивных организациях, в общей численности детей и молодежи в возрасте 6-15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290547"/>
                  </a:ext>
                </a:extLst>
              </a:tr>
              <a:tr h="3220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69" marR="7169" marT="7169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11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9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774F4F2-0906-467D-AF40-145A376C5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747254"/>
              </p:ext>
            </p:extLst>
          </p:nvPr>
        </p:nvGraphicFramePr>
        <p:xfrm>
          <a:off x="279192" y="585925"/>
          <a:ext cx="11633614" cy="55870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839071110"/>
                    </a:ext>
                  </a:extLst>
                </a:gridCol>
                <a:gridCol w="4902119">
                  <a:extLst>
                    <a:ext uri="{9D8B030D-6E8A-4147-A177-3AD203B41FA5}">
                      <a16:colId xmlns:a16="http://schemas.microsoft.com/office/drawing/2014/main" val="282475711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3830728305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2118297482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1693931728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3073619922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1224529175"/>
                    </a:ext>
                  </a:extLst>
                </a:gridCol>
                <a:gridCol w="1051797">
                  <a:extLst>
                    <a:ext uri="{9D8B030D-6E8A-4147-A177-3AD203B41FA5}">
                      <a16:colId xmlns:a16="http://schemas.microsoft.com/office/drawing/2014/main" val="687719913"/>
                    </a:ext>
                  </a:extLst>
                </a:gridCol>
              </a:tblGrid>
              <a:tr h="726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59751"/>
                  </a:ext>
                </a:extLst>
              </a:tr>
              <a:tr h="580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48,17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002794"/>
                  </a:ext>
                </a:extLst>
              </a:tr>
              <a:tr h="760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обучающихся и студентов городского округа,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51,2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51,4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53639"/>
                  </a:ext>
                </a:extLst>
              </a:tr>
              <a:tr h="6321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объектов физической культуры и спорта, на которых произведена модернизация материально-технической базы путем проведения капитального ремонта, технического переоснащения оборудованием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735744"/>
                  </a:ext>
                </a:extLst>
              </a:tr>
              <a:tr h="4356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004768"/>
                  </a:ext>
                </a:extLst>
              </a:tr>
              <a:tr h="879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Количество созданных малых спортивных площадок (поставленных комплектов спортивного оборудования (малых спортивных форм) для центров тестирования Всероссийского физкультурно-спортивного комплекса «Готов к труду и обороне» (ГТО) (в рамках оснащения объектов спортивной инфраструктуры спортивно-технологическим оборудованием)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900382"/>
                  </a:ext>
                </a:extLst>
              </a:tr>
              <a:tr h="20503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Подготовка спортивного резерва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tint val="2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490489"/>
                  </a:ext>
                </a:extLst>
              </a:tr>
              <a:tr h="606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Макропоказатель -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47467"/>
                  </a:ext>
                </a:extLst>
              </a:tr>
              <a:tr h="760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спорта, в том числе для лиц с ограниченными возможностями здоровья и инвалидов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98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767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Сельское хозяйство – проблема во всех странах — Интернет-газета ЗОНАКЗ.  Казахстан.">
            <a:extLst>
              <a:ext uri="{FF2B5EF4-FFF2-40B4-BE49-F238E27FC236}">
                <a16:creationId xmlns:a16="http://schemas.microsoft.com/office/drawing/2014/main" id="{3234EDB7-7AFD-4C05-8F2A-D3508056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72" y="-2747"/>
            <a:ext cx="6164628" cy="36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6" name="Picture 4" descr="О достижениях сельского хозяйства Орехово-Зуевского округа в 2020 году и  планах на будущее">
            <a:extLst>
              <a:ext uri="{FF2B5EF4-FFF2-40B4-BE49-F238E27FC236}">
                <a16:creationId xmlns:a16="http://schemas.microsoft.com/office/drawing/2014/main" id="{92763267-0CDA-4DF7-9F6E-A7BE70C2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28" y="3542881"/>
            <a:ext cx="6279267" cy="334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93797" y="64119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84545" y="3203758"/>
            <a:ext cx="37213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Р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азвитие сельского хозяйства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A3B317E-8C15-4E71-900D-534AD86D3CB3}"/>
              </a:ext>
            </a:extLst>
          </p:cNvPr>
          <p:cNvSpPr/>
          <p:nvPr/>
        </p:nvSpPr>
        <p:spPr>
          <a:xfrm>
            <a:off x="102184" y="1863156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1468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F8AA91D-3E7E-43C2-8688-E64C8B026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17187"/>
              </p:ext>
            </p:extLst>
          </p:nvPr>
        </p:nvGraphicFramePr>
        <p:xfrm>
          <a:off x="279193" y="501650"/>
          <a:ext cx="11656806" cy="563663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6390">
                  <a:extLst>
                    <a:ext uri="{9D8B030D-6E8A-4147-A177-3AD203B41FA5}">
                      <a16:colId xmlns:a16="http://schemas.microsoft.com/office/drawing/2014/main" val="1324334988"/>
                    </a:ext>
                  </a:extLst>
                </a:gridCol>
                <a:gridCol w="4911893">
                  <a:extLst>
                    <a:ext uri="{9D8B030D-6E8A-4147-A177-3AD203B41FA5}">
                      <a16:colId xmlns:a16="http://schemas.microsoft.com/office/drawing/2014/main" val="811072674"/>
                    </a:ext>
                  </a:extLst>
                </a:gridCol>
                <a:gridCol w="1068949">
                  <a:extLst>
                    <a:ext uri="{9D8B030D-6E8A-4147-A177-3AD203B41FA5}">
                      <a16:colId xmlns:a16="http://schemas.microsoft.com/office/drawing/2014/main" val="2651783702"/>
                    </a:ext>
                  </a:extLst>
                </a:gridCol>
                <a:gridCol w="1008726">
                  <a:extLst>
                    <a:ext uri="{9D8B030D-6E8A-4147-A177-3AD203B41FA5}">
                      <a16:colId xmlns:a16="http://schemas.microsoft.com/office/drawing/2014/main" val="4003525309"/>
                    </a:ext>
                  </a:extLst>
                </a:gridCol>
                <a:gridCol w="1129169">
                  <a:extLst>
                    <a:ext uri="{9D8B030D-6E8A-4147-A177-3AD203B41FA5}">
                      <a16:colId xmlns:a16="http://schemas.microsoft.com/office/drawing/2014/main" val="635365899"/>
                    </a:ext>
                  </a:extLst>
                </a:gridCol>
                <a:gridCol w="1053893">
                  <a:extLst>
                    <a:ext uri="{9D8B030D-6E8A-4147-A177-3AD203B41FA5}">
                      <a16:colId xmlns:a16="http://schemas.microsoft.com/office/drawing/2014/main" val="2142563628"/>
                    </a:ext>
                  </a:extLst>
                </a:gridCol>
                <a:gridCol w="1053893">
                  <a:extLst>
                    <a:ext uri="{9D8B030D-6E8A-4147-A177-3AD203B41FA5}">
                      <a16:colId xmlns:a16="http://schemas.microsoft.com/office/drawing/2014/main" val="3497781149"/>
                    </a:ext>
                  </a:extLst>
                </a:gridCol>
                <a:gridCol w="1053893">
                  <a:extLst>
                    <a:ext uri="{9D8B030D-6E8A-4147-A177-3AD203B41FA5}">
                      <a16:colId xmlns:a16="http://schemas.microsoft.com/office/drawing/2014/main" val="4022540908"/>
                    </a:ext>
                  </a:extLst>
                </a:gridCol>
              </a:tblGrid>
              <a:tr h="1023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Единицы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(2020)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(2021)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(2022)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(2023)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(2024)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971936"/>
                  </a:ext>
                </a:extLst>
              </a:tr>
              <a:tr h="37336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916122"/>
                  </a:ext>
                </a:extLst>
              </a:tr>
              <a:tr h="3011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1. Развитие отраслей сельского хозяйства и перерабатывающей промышленности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69856"/>
                  </a:ext>
                </a:extLst>
              </a:tr>
              <a:tr h="277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2020  2021  Производство молока в хозяйствах всех категорий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Тысяча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935096"/>
                  </a:ext>
                </a:extLst>
              </a:tr>
              <a:tr h="481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105,8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106,5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107,5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97319"/>
                  </a:ext>
                </a:extLst>
              </a:tr>
              <a:tr h="818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2020  2021 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Миллион 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224,11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643330"/>
                  </a:ext>
                </a:extLst>
              </a:tr>
              <a:tr h="409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Ввод мощностей животноводческих комплексов молочного направления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Скотомест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994948"/>
                  </a:ext>
                </a:extLst>
              </a:tr>
              <a:tr h="3011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2. Развитие мелиорации земель сельскохозяйственного назначения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1640"/>
                  </a:ext>
                </a:extLst>
              </a:tr>
              <a:tr h="6865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Тысяча гектаров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1,136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0,31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334593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Гектар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890,1636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444156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Площадь земель, обработанных от борщевика Сосновского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Гектар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11,87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724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9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Блок-схема: процесс 70">
            <a:extLst>
              <a:ext uri="{FF2B5EF4-FFF2-40B4-BE49-F238E27FC236}">
                <a16:creationId xmlns:a16="http://schemas.microsoft.com/office/drawing/2014/main" id="{54E57E28-AF75-4966-8DEB-7BF590F46189}"/>
              </a:ext>
            </a:extLst>
          </p:cNvPr>
          <p:cNvSpPr/>
          <p:nvPr/>
        </p:nvSpPr>
        <p:spPr>
          <a:xfrm>
            <a:off x="6118437" y="214668"/>
            <a:ext cx="5718182" cy="4415515"/>
          </a:xfrm>
          <a:prstGeom prst="flowChartProcess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2700BB93-844B-4242-A416-66B898F4BD2B}"/>
              </a:ext>
            </a:extLst>
          </p:cNvPr>
          <p:cNvSpPr/>
          <p:nvPr/>
        </p:nvSpPr>
        <p:spPr>
          <a:xfrm>
            <a:off x="1071086" y="158581"/>
            <a:ext cx="414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направления бюджетной политики</a:t>
            </a: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52EA8FE7-E30D-427A-B94E-7626AB84BFFB}"/>
              </a:ext>
            </a:extLst>
          </p:cNvPr>
          <p:cNvSpPr/>
          <p:nvPr/>
        </p:nvSpPr>
        <p:spPr>
          <a:xfrm>
            <a:off x="203605" y="348064"/>
            <a:ext cx="576305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Основная цель бюджетной политики – обеспечение устойчивого повышения благосостояния населения Орехово-Зуевского городского округа Московской области, динамичного развития экономики муниципального образования в долгосрочной перспективе.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 основе расчетов основных параметров бюджета Орехово-Зуевского городского округа Московской области лежат сценарные условия функционирования экономики городского округа и основные параметры прогноза социально-экономического развития Орехово-Зуевского городского округа Московской области на 2022 год и плановый период 2023 и 2024 годов. 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Основными направлениями бюджетной политики, как и в предыдущие годы, являются: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повышение эффективности бюджетных расходов;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исполнение принятых социальных обязательств;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финансовое обеспечение реализации приоритетных для муниципалитета задач;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повышение открытости и доступности муниципальных услуг для населения и организаций, сокращение сроков оказания муниципальных услуг, в том числе по принципу «одного окна» и в электронном виде, вовлечение населения и организаций в процесс оценки качества муниципальных услуг;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увеличение инвестиционной составляющей расходов бюджета, повышение инвестиционной привлекательности, обеспечивающей стратегическое развитие городского округа;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обеспечение открытости и прозрачности бюджетного процесса;</a:t>
            </a:r>
          </a:p>
          <a:p>
            <a:pPr indent="536575" algn="just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поддержание умеренной долговой нагрузки на бюджет городского округа. 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88266D64-5111-4637-AD87-11F379FF8BAF}"/>
              </a:ext>
            </a:extLst>
          </p:cNvPr>
          <p:cNvSpPr/>
          <p:nvPr/>
        </p:nvSpPr>
        <p:spPr>
          <a:xfrm>
            <a:off x="253221" y="3190222"/>
            <a:ext cx="586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Бюджетная политика в 2022-2024 годах в части расходов местного бюджета отвечает принципам консервативного бюджетного планирования и направлена на дальнейшее повышение эффективности расходов бюджета.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Основными направлениями бюджетной политики в области расходов являются: 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определение четких приоритетов использования бюджетных средств с учетом текущей экономической ситуации, в том числе при планировании бюджетных ассигнований следует детально оценивать содержание муниципальных программ, соразмерив объемы их финансового обеспечения с реальными возможностями местного бюджета;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обеспечение выполнения целевых показателей муниципальных программ, преемственность показателей достижения определенных целей, обозначенных в муниципальных программах, целям и задачам, обозначенным в государственных программах, для обеспечения их увязки в условиях внедрения типового бюджета муниципального образования; 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FA7FD0B5-F086-48C2-907C-6E2F29984599}"/>
              </a:ext>
            </a:extLst>
          </p:cNvPr>
          <p:cNvSpPr/>
          <p:nvPr/>
        </p:nvSpPr>
        <p:spPr>
          <a:xfrm>
            <a:off x="756547" y="2993425"/>
            <a:ext cx="465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приоритеты бюджетных расходов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D35BF0-3C4B-47A7-8633-49D1529F976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00" y="558000"/>
            <a:ext cx="5763600" cy="37024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BE2746-B0D1-4358-9DFF-66349096759E}"/>
              </a:ext>
            </a:extLst>
          </p:cNvPr>
          <p:cNvSpPr/>
          <p:nvPr/>
        </p:nvSpPr>
        <p:spPr>
          <a:xfrm>
            <a:off x="171669" y="4813626"/>
            <a:ext cx="1176894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участие Орехово-Зуевского городского округа в реализации федеральных и региональных национальных проектов; 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 расширение применения практик инициативного бюджетирования; 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принятие решений, направленных на достижение в полном объеме уровня оплаты труда работников муниципальных учреждений социальной сферы в соответствии с отраслевыми целевыми показателями;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совершенствование механизмов контроля за соблюдением требований законодательства в сфере закупок и исполнением условий контрактов, соотнесение фактических расходов и нормативных затрат, то есть осуществление </a:t>
            </a:r>
            <a:r>
              <a:rPr lang="ru-RU" sz="9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нормоконтроля</a:t>
            </a:r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реализация приоритетных проектов, учитывая объединение управленческих решений и бюджетных ассигнований на финансовое обеспечение программных мероприятий, обеспечивающих максимальный вклад в достижение ключевых показателей по соответствующим направлениям;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применение нормативов материально-технического обеспечения органов местного самоуправления и муниципальных казенных учреждений при планировании бюджетных ассигнований;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увязка муниципальных заданий на оказание муниципальных услуг с целями муниципальных программ;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повышение ответственности муниципальных учреждений за выполнение муниципальных заданий.</a:t>
            </a: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Анализ эффективности бюджетных расходов в разрезе основных мероприятий муниципальных программ, а также выработка согласованной позиции по их корректировке и перераспределению объемов финансирования в пользу тех мероприятий, которые отвечают критериям наибольшей эффективности, являются ключевыми направлениями.</a:t>
            </a:r>
          </a:p>
        </p:txBody>
      </p:sp>
      <p:sp>
        <p:nvSpPr>
          <p:cNvPr id="38" name="Номер слайда 7">
            <a:extLst>
              <a:ext uri="{FF2B5EF4-FFF2-40B4-BE49-F238E27FC236}">
                <a16:creationId xmlns:a16="http://schemas.microsoft.com/office/drawing/2014/main" id="{5747A234-9D1D-450E-99A2-8815F90E3AF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4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901CBC2-503C-4393-9343-96AE2A9EC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65097"/>
              </p:ext>
            </p:extLst>
          </p:nvPr>
        </p:nvGraphicFramePr>
        <p:xfrm>
          <a:off x="279192" y="501651"/>
          <a:ext cx="11633615" cy="56153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3864264001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505667384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1722869885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1894034737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118740578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2606128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57931095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966168127"/>
                    </a:ext>
                  </a:extLst>
                </a:gridCol>
              </a:tblGrid>
              <a:tr h="1002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Единицы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(2020)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(2021)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(2022)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(2023)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(2024)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188527"/>
                  </a:ext>
                </a:extLst>
              </a:tr>
              <a:tr h="2831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Подпрограмма 3. Комплексное развитие сельских территорий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240118"/>
                  </a:ext>
                </a:extLst>
              </a:tr>
              <a:tr h="4246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Количество реализованных проектов по благоустройству сельских территорий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142113"/>
                  </a:ext>
                </a:extLst>
              </a:tr>
              <a:tr h="3892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Объем ввода (приобретения) жилья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Квадратный метр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648853"/>
                  </a:ext>
                </a:extLst>
              </a:tr>
              <a:tr h="10027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Ввод в эксплуатацию автомобильных дорог общего пользования с твердым покрытием, ведущих от сети автомобильных дорог общего пользования к общественно значимым объектам населенных пунктов, расположенных на сельских территориях, объектам производства и переработки продукции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Километр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225431"/>
                  </a:ext>
                </a:extLst>
              </a:tr>
              <a:tr h="4718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2021 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90148"/>
                  </a:ext>
                </a:extLst>
              </a:tr>
              <a:tr h="2713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Ввод в действие локальных водопроводов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785330"/>
                  </a:ext>
                </a:extLst>
              </a:tr>
              <a:tr h="2595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Ввод в действие распределительных газовых сетей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Километр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869060"/>
                  </a:ext>
                </a:extLst>
              </a:tr>
              <a:tr h="31851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Подпрограмма 4. Обеспечение эпизоотического и ветеринарно-санитарного благополучия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465090"/>
                  </a:ext>
                </a:extLst>
              </a:tr>
              <a:tr h="2595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Количество обустроенных сибиреязвенных скотомогильников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4349"/>
                  </a:ext>
                </a:extLst>
              </a:tr>
              <a:tr h="2595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Количество отловленных животных без владельцев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407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53793"/>
                  </a:ext>
                </a:extLst>
              </a:tr>
              <a:tr h="2831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Подпрограмма 7. Экспорт продукции агропромышленного комплекса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258187"/>
                  </a:ext>
                </a:extLst>
              </a:tr>
              <a:tr h="3892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Объем экспорта продукции АПК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Тысяча долларов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98,5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12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130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Как развивается «зелёное» финансирование в РК? | Бизнес-мир, деловой журнал  Казахстана">
            <a:extLst>
              <a:ext uri="{FF2B5EF4-FFF2-40B4-BE49-F238E27FC236}">
                <a16:creationId xmlns:a16="http://schemas.microsoft.com/office/drawing/2014/main" id="{746073CA-3549-4D84-92C5-504E33FE6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52" y="-1"/>
            <a:ext cx="6297547" cy="36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 судьбе полигона в Заволенье / Новости / Официальный сайт  Орехово-Зуевского городского округа">
            <a:extLst>
              <a:ext uri="{FF2B5EF4-FFF2-40B4-BE49-F238E27FC236}">
                <a16:creationId xmlns:a16="http://schemas.microsoft.com/office/drawing/2014/main" id="{C92113EB-6EB7-4222-BA62-F2045FF99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82" y="3429000"/>
            <a:ext cx="61267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1594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Муниципальные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02309" y="3280825"/>
            <a:ext cx="37213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Э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кология и окружающая среда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A2F7F00-69A8-4D41-80CC-4A62252CFB4B}"/>
              </a:ext>
            </a:extLst>
          </p:cNvPr>
          <p:cNvSpPr/>
          <p:nvPr/>
        </p:nvSpPr>
        <p:spPr>
          <a:xfrm>
            <a:off x="94422" y="189655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53066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7A02433-F785-40ED-95CF-504C6ADCA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207817"/>
              </p:ext>
            </p:extLst>
          </p:nvPr>
        </p:nvGraphicFramePr>
        <p:xfrm>
          <a:off x="279193" y="422483"/>
          <a:ext cx="11633614" cy="579079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014840135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3057561797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919140108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417640922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360031922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57292656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58526335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311218566"/>
                    </a:ext>
                  </a:extLst>
                </a:gridCol>
              </a:tblGrid>
              <a:tr h="947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229654"/>
                  </a:ext>
                </a:extLst>
              </a:tr>
              <a:tr h="28975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342307"/>
                  </a:ext>
                </a:extLst>
              </a:tr>
              <a:tr h="26746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1. Охрана окружающей среды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19209"/>
                  </a:ext>
                </a:extLst>
              </a:tr>
              <a:tr h="2674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проведенных экологических мероприятий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477119"/>
                  </a:ext>
                </a:extLst>
              </a:tr>
              <a:tr h="2786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проведенных исследований состояния окружающей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630629"/>
                  </a:ext>
                </a:extLst>
              </a:tr>
              <a:tr h="26746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2. Развитие водохозяйственного комплекса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375784"/>
                  </a:ext>
                </a:extLst>
              </a:tr>
              <a:tr h="5683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Количество гидротехнических сооружений с неудовлетворительным и опасным уровнем безопасности, проведенных в безопасное техническое состояние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921958"/>
                  </a:ext>
                </a:extLst>
              </a:tr>
              <a:tr h="318900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4. Развитие лесного хозяйства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974851"/>
                  </a:ext>
                </a:extLst>
              </a:tr>
              <a:tr h="2451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акций по посадке леса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938670"/>
                  </a:ext>
                </a:extLst>
              </a:tr>
              <a:tr h="256321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Подпрограмма 5. Региональная программа в области обращения с отходами, в том числе с твердыми коммунальными отходами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0282"/>
                  </a:ext>
                </a:extLst>
              </a:tr>
              <a:tr h="5683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Общая площадь восстановленных, в том числе рекультивированных земель подверженных негативному воздействию накопленного вреда окружающей среде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Гектар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152758"/>
                  </a:ext>
                </a:extLst>
              </a:tr>
              <a:tr h="757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Численность населения, качество жизни которого улучшится в связи с ликвидацией выявленных на 1 января 2018 г. несанкционированных свалок в границах городов и наиболее опасных объектов накопленного экологического вреда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494487"/>
                  </a:ext>
                </a:extLst>
              </a:tr>
              <a:tr h="3789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Ликвидировано объектов накопленного вреда (в том числе наиболее опасных объектов накопленного вреда)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440081"/>
                  </a:ext>
                </a:extLst>
              </a:tr>
              <a:tr h="3789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объектов размещения отходов, на которых повышен уровень экологической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3" marR="8433" marT="843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40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538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 descr="Защита персональной информации: угрозы, средства и способы обеспечения  информационной безопасности">
            <a:extLst>
              <a:ext uri="{FF2B5EF4-FFF2-40B4-BE49-F238E27FC236}">
                <a16:creationId xmlns:a16="http://schemas.microsoft.com/office/drawing/2014/main" id="{674D800E-36E1-4310-A0FC-401DF45D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73" y="-5492"/>
            <a:ext cx="6188227" cy="36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 Орехово-Зуевском городском округе продолжается реализация программы «Безопасный  регион» - Зебра-дисконт">
            <a:extLst>
              <a:ext uri="{FF2B5EF4-FFF2-40B4-BE49-F238E27FC236}">
                <a16:creationId xmlns:a16="http://schemas.microsoft.com/office/drawing/2014/main" id="{83BB19B8-D78B-4642-AC86-90126B0D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2" y="3610405"/>
            <a:ext cx="6270540" cy="32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1594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Муниципальные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2884602"/>
            <a:ext cx="4212000" cy="339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34831" y="2738800"/>
            <a:ext cx="55750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Б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езопасность и обеспечение безопасности жизнедеятельности населения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932003A-D7DC-4D6B-A92A-E13F6F0E430A}"/>
              </a:ext>
            </a:extLst>
          </p:cNvPr>
          <p:cNvSpPr/>
          <p:nvPr/>
        </p:nvSpPr>
        <p:spPr>
          <a:xfrm>
            <a:off x="94422" y="189655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7278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29554" y="6549547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8AB5D4-0A09-4792-92A4-0EB3C6DCA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52439"/>
              </p:ext>
            </p:extLst>
          </p:nvPr>
        </p:nvGraphicFramePr>
        <p:xfrm>
          <a:off x="279193" y="424139"/>
          <a:ext cx="11633615" cy="571414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2193601947"/>
                    </a:ext>
                  </a:extLst>
                </a:gridCol>
                <a:gridCol w="4902122">
                  <a:extLst>
                    <a:ext uri="{9D8B030D-6E8A-4147-A177-3AD203B41FA5}">
                      <a16:colId xmlns:a16="http://schemas.microsoft.com/office/drawing/2014/main" val="4035353367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341908219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859393325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356525020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8897231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45145063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680613375"/>
                    </a:ext>
                  </a:extLst>
                </a:gridCol>
              </a:tblGrid>
              <a:tr h="73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65976"/>
                  </a:ext>
                </a:extLst>
              </a:tr>
              <a:tr h="2334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894663"/>
                  </a:ext>
                </a:extLst>
              </a:tr>
              <a:tr h="2074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Профилактика преступлений и иных правонарушений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048438"/>
                  </a:ext>
                </a:extLst>
              </a:tr>
              <a:tr h="328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Количество восстановленных (ремонт, реставрация, благоустройство) воинских захоронений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83365"/>
                  </a:ext>
                </a:extLst>
              </a:tr>
              <a:tr h="293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31791"/>
                  </a:ext>
                </a:extLst>
              </a:tr>
              <a:tr h="3544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2 656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2 375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2 256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2 143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419299"/>
                  </a:ext>
                </a:extLst>
              </a:tr>
              <a:tr h="4408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657493"/>
                  </a:ext>
                </a:extLst>
              </a:tr>
              <a:tr h="1988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Инвентаризация мест захоронений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316153"/>
                  </a:ext>
                </a:extLst>
              </a:tr>
              <a:tr h="5878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 зданий (помещений), находящихся в собственности муниципальных образований Московской области, в целях размещения подразделений Главного следственного управления Следственного комитета Российской Федерации по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545078"/>
                  </a:ext>
                </a:extLst>
              </a:tr>
              <a:tr h="293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506462"/>
                  </a:ext>
                </a:extLst>
              </a:tr>
              <a:tr h="1988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Снижение уровня криминогенности наркомании на 100 тыс.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53,4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53,1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769452"/>
                  </a:ext>
                </a:extLst>
              </a:tr>
              <a:tr h="5878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 /Процент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1 152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1 209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1 269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711714"/>
                  </a:ext>
                </a:extLst>
              </a:tr>
              <a:tr h="293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числа граждан, принимающих участие в деятельности народных дружин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877123"/>
                  </a:ext>
                </a:extLst>
              </a:tr>
              <a:tr h="293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 зданий (помещений) территориальных подразделений УФСБ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98646"/>
                  </a:ext>
                </a:extLst>
              </a:tr>
              <a:tr h="328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 зданий (помещений) территориальных органов МВД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769283"/>
                  </a:ext>
                </a:extLst>
              </a:tr>
              <a:tr h="3371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Благоустроим кладбища «Доля кладбищ, соответствующих Региональному стандарту»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49,03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50,23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51,43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52,63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83" marR="6583" marT="658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365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7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CF5600-287F-4995-A236-0A15E0214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460"/>
              </p:ext>
            </p:extLst>
          </p:nvPr>
        </p:nvGraphicFramePr>
        <p:xfrm>
          <a:off x="279193" y="329751"/>
          <a:ext cx="11633613" cy="59403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0">
                  <a:extLst>
                    <a:ext uri="{9D8B030D-6E8A-4147-A177-3AD203B41FA5}">
                      <a16:colId xmlns:a16="http://schemas.microsoft.com/office/drawing/2014/main" val="618207503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966379487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1994155119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2499598391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264026053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33852764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26986172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360374070"/>
                    </a:ext>
                  </a:extLst>
                </a:gridCol>
              </a:tblGrid>
              <a:tr h="5572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245299"/>
                  </a:ext>
                </a:extLst>
              </a:tr>
              <a:tr h="2491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Снижение доли несовершеннолетних в общем числе лиц, совершивших преступления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909830"/>
                  </a:ext>
                </a:extLst>
              </a:tr>
              <a:tr h="3474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40141"/>
                  </a:ext>
                </a:extLst>
              </a:tr>
              <a:tr h="380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 зданий(помещений), находящихся в собственности муниципальных образований Московской области, в которых располагаются городские (районные) суды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142356"/>
                  </a:ext>
                </a:extLst>
              </a:tr>
              <a:tr h="439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снесенных объектов самовольного строительства, право на снос которых в судебном порядке предоставлено администрациям муниципальных образований Московской области, являющимися взыскателями по исполнительным производствам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079202"/>
                  </a:ext>
                </a:extLst>
              </a:tr>
              <a:tr h="4458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отремонтированных) зданий (помещений), находящихся в собственности муниципальных образований Московской области, в которых располагаются подразделения Военного комиссариата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10872"/>
                  </a:ext>
                </a:extLst>
              </a:tr>
              <a:tr h="30815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Снижение рисков возникновения и смягчение последствий чрезвычайных ситуаций природного и техногенного характера на территории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387286"/>
                  </a:ext>
                </a:extLst>
              </a:tr>
              <a:tr h="45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Степень готовности муниципального образования Московской области к действиям по предназначению при возникновении чрезвычайных ситуациях (происшествиях) природного и техногенного характера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800480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174150"/>
                  </a:ext>
                </a:extLst>
              </a:tr>
              <a:tr h="3343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321554"/>
                  </a:ext>
                </a:extLst>
              </a:tr>
              <a:tr h="15079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Развитие и совершенствование систем оповещения и информирования населения муниципального образования 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99696"/>
                  </a:ext>
                </a:extLst>
              </a:tr>
              <a:tr h="4327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72628"/>
                  </a:ext>
                </a:extLst>
              </a:tr>
              <a:tr h="15735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4. Обеспечение пожарной безопасности на территории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76430"/>
                  </a:ext>
                </a:extLst>
              </a:tr>
              <a:tr h="3278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Повышение степени пожарной защищенности муниципального образования Московской области, по отношению к базовому периоду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416197"/>
                  </a:ext>
                </a:extLst>
              </a:tr>
              <a:tr h="15735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5. 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490755"/>
                  </a:ext>
                </a:extLst>
              </a:tr>
              <a:tr h="3343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Увеличение процента запасов материально-технических, продовольственных, медицинских и иных средств в целях гражданской обороны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559686"/>
                  </a:ext>
                </a:extLst>
              </a:tr>
              <a:tr h="222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44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523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85D482-5956-4386-AFC1-12C6D114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31" y="-1806"/>
            <a:ext cx="6219825" cy="3637035"/>
          </a:xfrm>
          <a:prstGeom prst="rect">
            <a:avLst/>
          </a:prstGeom>
        </p:spPr>
      </p:pic>
      <p:pic>
        <p:nvPicPr>
          <p:cNvPr id="7172" name="Picture 4" descr="Новостройка в Орехово-Зуево, цены от застройщика, отзывы">
            <a:extLst>
              <a:ext uri="{FF2B5EF4-FFF2-40B4-BE49-F238E27FC236}">
                <a16:creationId xmlns:a16="http://schemas.microsoft.com/office/drawing/2014/main" id="{3FF74D95-17F9-4411-80B1-3D1354CD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12" y="3635229"/>
            <a:ext cx="6081446" cy="32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62575" y="16034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49307" y="3847954"/>
            <a:ext cx="2645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Ж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илище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8017CCA-F978-4679-8938-D02C71C84126}"/>
              </a:ext>
            </a:extLst>
          </p:cNvPr>
          <p:cNvSpPr/>
          <p:nvPr/>
        </p:nvSpPr>
        <p:spPr>
          <a:xfrm>
            <a:off x="127262" y="194949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5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88867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595479-46DD-429F-8533-17A61BB3F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36723"/>
              </p:ext>
            </p:extLst>
          </p:nvPr>
        </p:nvGraphicFramePr>
        <p:xfrm>
          <a:off x="279193" y="501651"/>
          <a:ext cx="11548373" cy="56366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2888">
                  <a:extLst>
                    <a:ext uri="{9D8B030D-6E8A-4147-A177-3AD203B41FA5}">
                      <a16:colId xmlns:a16="http://schemas.microsoft.com/office/drawing/2014/main" val="1592269267"/>
                    </a:ext>
                  </a:extLst>
                </a:gridCol>
                <a:gridCol w="4866202">
                  <a:extLst>
                    <a:ext uri="{9D8B030D-6E8A-4147-A177-3AD203B41FA5}">
                      <a16:colId xmlns:a16="http://schemas.microsoft.com/office/drawing/2014/main" val="750212854"/>
                    </a:ext>
                  </a:extLst>
                </a:gridCol>
                <a:gridCol w="1059006">
                  <a:extLst>
                    <a:ext uri="{9D8B030D-6E8A-4147-A177-3AD203B41FA5}">
                      <a16:colId xmlns:a16="http://schemas.microsoft.com/office/drawing/2014/main" val="170988473"/>
                    </a:ext>
                  </a:extLst>
                </a:gridCol>
                <a:gridCol w="999343">
                  <a:extLst>
                    <a:ext uri="{9D8B030D-6E8A-4147-A177-3AD203B41FA5}">
                      <a16:colId xmlns:a16="http://schemas.microsoft.com/office/drawing/2014/main" val="3906917318"/>
                    </a:ext>
                  </a:extLst>
                </a:gridCol>
                <a:gridCol w="1118667">
                  <a:extLst>
                    <a:ext uri="{9D8B030D-6E8A-4147-A177-3AD203B41FA5}">
                      <a16:colId xmlns:a16="http://schemas.microsoft.com/office/drawing/2014/main" val="2926241114"/>
                    </a:ext>
                  </a:extLst>
                </a:gridCol>
                <a:gridCol w="1044089">
                  <a:extLst>
                    <a:ext uri="{9D8B030D-6E8A-4147-A177-3AD203B41FA5}">
                      <a16:colId xmlns:a16="http://schemas.microsoft.com/office/drawing/2014/main" val="1789625051"/>
                    </a:ext>
                  </a:extLst>
                </a:gridCol>
                <a:gridCol w="1044089">
                  <a:extLst>
                    <a:ext uri="{9D8B030D-6E8A-4147-A177-3AD203B41FA5}">
                      <a16:colId xmlns:a16="http://schemas.microsoft.com/office/drawing/2014/main" val="324397015"/>
                    </a:ext>
                  </a:extLst>
                </a:gridCol>
                <a:gridCol w="1044089">
                  <a:extLst>
                    <a:ext uri="{9D8B030D-6E8A-4147-A177-3AD203B41FA5}">
                      <a16:colId xmlns:a16="http://schemas.microsoft.com/office/drawing/2014/main" val="1655817016"/>
                    </a:ext>
                  </a:extLst>
                </a:gridCol>
              </a:tblGrid>
              <a:tr h="858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29849"/>
                  </a:ext>
                </a:extLst>
              </a:tr>
              <a:tr h="31314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 "Жилище"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453569"/>
                  </a:ext>
                </a:extLst>
              </a:tr>
              <a:tr h="25253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Комплексное освоение земельных участков в целях жилищного строительства и развитие застроенных территорий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810025"/>
                  </a:ext>
                </a:extLst>
              </a:tr>
              <a:tr h="5252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Тысяча квадратных метров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56,936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843761"/>
                  </a:ext>
                </a:extLst>
              </a:tr>
              <a:tr h="2424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семей, улучшивших жилищные условия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032610"/>
                  </a:ext>
                </a:extLst>
              </a:tr>
              <a:tr h="333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Встречи с дольщиками. Встречи с гражданами - участниками долевого строительства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23897"/>
                  </a:ext>
                </a:extLst>
              </a:tr>
              <a:tr h="5555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Решаем проблемы дольщиков. Поиск и реализация решений по обеспечению прав пострадавших граждан - участников долевого строительства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451191"/>
                  </a:ext>
                </a:extLst>
              </a:tr>
              <a:tr h="1222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40377"/>
                  </a:ext>
                </a:extLst>
              </a:tr>
              <a:tr h="3434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Площадь земельных участков, вовлеченных в индивидуальное жилищное строительство, 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Гектар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45,3875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068724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земельных участков, вовлеченных в индивидуальное жилищное строительство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118182"/>
                  </a:ext>
                </a:extLst>
              </a:tr>
              <a:tr h="26264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Обеспечение жильем молодых семей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tint val="2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387340"/>
                  </a:ext>
                </a:extLst>
              </a:tr>
              <a:tr h="3434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молодых семей, получивших свидетельство о праве на получение социальной выплаты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Семья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98" marR="7798" marT="779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75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3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F7E2CD-06D8-4F39-A37E-B617CA84B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209119"/>
              </p:ext>
            </p:extLst>
          </p:nvPr>
        </p:nvGraphicFramePr>
        <p:xfrm>
          <a:off x="279193" y="501650"/>
          <a:ext cx="11633614" cy="603932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078088623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3105998325"/>
                    </a:ext>
                  </a:extLst>
                </a:gridCol>
                <a:gridCol w="1066823">
                  <a:extLst>
                    <a:ext uri="{9D8B030D-6E8A-4147-A177-3AD203B41FA5}">
                      <a16:colId xmlns:a16="http://schemas.microsoft.com/office/drawing/2014/main" val="1474834432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384097012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81025670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94514300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87464788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25360714"/>
                    </a:ext>
                  </a:extLst>
                </a:gridCol>
              </a:tblGrid>
              <a:tr h="569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189602"/>
                  </a:ext>
                </a:extLst>
              </a:tr>
              <a:tr h="22787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909872"/>
                  </a:ext>
                </a:extLst>
              </a:tr>
              <a:tr h="5696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052535"/>
                  </a:ext>
                </a:extLst>
              </a:tr>
              <a:tr h="831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за счет средств субсидии из федерального бюджета бюджету Московской области в отчетном финансовом году (нарастающим итогом)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830567"/>
                  </a:ext>
                </a:extLst>
              </a:tr>
              <a:tr h="1032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1911528"/>
                  </a:ext>
                </a:extLst>
              </a:tr>
              <a:tr h="15415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7. Улучшение жилищных условий отдельных категорий многодетных семей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231660"/>
                  </a:ext>
                </a:extLst>
              </a:tr>
              <a:tr h="3619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87209"/>
                  </a:ext>
                </a:extLst>
              </a:tr>
              <a:tr h="16755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8. Обеспечение жильем отдельных категорий граждан, установленных федеральным законодательством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080649"/>
                  </a:ext>
                </a:extLst>
              </a:tr>
              <a:tr h="5696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28792"/>
                  </a:ext>
                </a:extLst>
              </a:tr>
              <a:tr h="3485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850721"/>
                  </a:ext>
                </a:extLst>
              </a:tr>
              <a:tr h="4758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953616"/>
                  </a:ext>
                </a:extLst>
              </a:tr>
              <a:tr h="3284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уволенных с военной службы, и приравненных к ним лиц,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74" marR="5174" marT="517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924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60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95084-6F62-4455-A6EE-46E048C7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7017" y="3640838"/>
            <a:ext cx="6191250" cy="3224500"/>
          </a:xfrm>
          <a:prstGeom prst="rect">
            <a:avLst/>
          </a:prstGeom>
        </p:spPr>
      </p:pic>
      <p:pic>
        <p:nvPicPr>
          <p:cNvPr id="8194" name="Picture 2" descr="Вебинар «Кадастровая стоимость и самовольное строительство» — ОПОРА РОССИИ  - Московское городское отделение">
            <a:extLst>
              <a:ext uri="{FF2B5EF4-FFF2-40B4-BE49-F238E27FC236}">
                <a16:creationId xmlns:a16="http://schemas.microsoft.com/office/drawing/2014/main" id="{4C7DFCD5-2A8C-49C2-8036-A15F69E4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30" y="-12829"/>
            <a:ext cx="6215784" cy="36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94400" y="-2746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46983" y="2889256"/>
            <a:ext cx="4212000" cy="3305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828534" y="3139487"/>
            <a:ext cx="4833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Р</a:t>
            </a:r>
            <a:r>
              <a:rPr lang="ru-RU" sz="3200" b="1" dirty="0">
                <a:solidFill>
                  <a:srgbClr val="D6AA6C"/>
                </a:solidFill>
                <a:latin typeface="+mj-lt"/>
              </a:rPr>
              <a:t>азвитие инженерной инфраструктуры и энергоэффективности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9EFF4C5-C88C-43C2-968E-CA7B60F7B123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39836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Блок-схема: процесс 70">
            <a:extLst>
              <a:ext uri="{FF2B5EF4-FFF2-40B4-BE49-F238E27FC236}">
                <a16:creationId xmlns:a16="http://schemas.microsoft.com/office/drawing/2014/main" id="{54E57E28-AF75-4966-8DEB-7BF590F46189}"/>
              </a:ext>
            </a:extLst>
          </p:cNvPr>
          <p:cNvSpPr/>
          <p:nvPr/>
        </p:nvSpPr>
        <p:spPr>
          <a:xfrm>
            <a:off x="6118437" y="214668"/>
            <a:ext cx="5718182" cy="4415515"/>
          </a:xfrm>
          <a:prstGeom prst="flowChartProcess">
            <a:avLst/>
          </a:prstGeom>
          <a:pattFill prst="pct25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2700BB93-844B-4242-A416-66B898F4BD2B}"/>
              </a:ext>
            </a:extLst>
          </p:cNvPr>
          <p:cNvSpPr/>
          <p:nvPr/>
        </p:nvSpPr>
        <p:spPr>
          <a:xfrm>
            <a:off x="694798" y="210675"/>
            <a:ext cx="507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Совершенствование управления исполнением бюджета</a:t>
            </a: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52EA8FE7-E30D-427A-B94E-7626AB84BFFB}"/>
              </a:ext>
            </a:extLst>
          </p:cNvPr>
          <p:cNvSpPr/>
          <p:nvPr/>
        </p:nvSpPr>
        <p:spPr>
          <a:xfrm>
            <a:off x="195640" y="3118272"/>
            <a:ext cx="576305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Основными направлениями долговой политики городского округа на 2022 год и на плановый период 2023 и 2024 годов являются: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поддержание величины муниципального долга на экономически безопасном уровне;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равномерное распределение во времени долговой нагрузки на бюджет;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минимизация стоимости заимствований;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обеспечение своевременного выполнения финансовых обязательств, сохранение статуса надежного заемщика;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гибкое реагирование на изменяющиеся условия финансовых рынков и использование наиболее благоприятных форм заимствований, в том числе: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корректировка сроков привлечения заимствований;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сокращение объемов заимствований с учетом результатов исполнения местного бюджета;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принятие новых долговых обязательств исходя из принципа исполнения всех обязательств своевременно и в полном объеме, а также исходя из результатов исполнения местного бюджета; 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88266D64-5111-4637-AD87-11F379FF8BAF}"/>
              </a:ext>
            </a:extLst>
          </p:cNvPr>
          <p:cNvSpPr/>
          <p:nvPr/>
        </p:nvSpPr>
        <p:spPr>
          <a:xfrm>
            <a:off x="195640" y="473694"/>
            <a:ext cx="586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Управление исполнением бюджета Орехово-Зуевского городского округа Московской области должно способствовать повышению эффективности расходования средств бюджета и обеспечивать ритмичность и сбалансированность финансовых потоков.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 целях обеспечения ритмичности исполнения местного бюджета все необходимые меры для организации его исполнения должны приниматься своевременно и реализовываться максимально оперативно. 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Все решения должны опираться на отлаженные бюджетные процедуры и высокий уровень бюджетной дисциплины.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FA7FD0B5-F086-48C2-907C-6E2F29984599}"/>
              </a:ext>
            </a:extLst>
          </p:cNvPr>
          <p:cNvSpPr/>
          <p:nvPr/>
        </p:nvSpPr>
        <p:spPr>
          <a:xfrm>
            <a:off x="724536" y="1623609"/>
            <a:ext cx="50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Основные направления политики в области отношений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 вышестоящими бюджетами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936603-8721-4170-AC21-90FB5B74A91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00" y="558000"/>
            <a:ext cx="5763600" cy="378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7E4373-3B3D-4E22-9B71-5FB6D320C424}"/>
              </a:ext>
            </a:extLst>
          </p:cNvPr>
          <p:cNvSpPr/>
          <p:nvPr/>
        </p:nvSpPr>
        <p:spPr>
          <a:xfrm>
            <a:off x="195640" y="2073263"/>
            <a:ext cx="609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Основными задачами в области межбюджетных отношений должны стать укрепление финансовой самостоятельности и стабилизации доходной базы бюджета Орехово-Зуевского городского округа Московской области.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 сфере межбюджетных отношений необходимо обратить особое внимание на чёткое соблюдение требований и принципов бюджетного законодательства в части межбюджетных трансфертов.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877E27-EFDC-433B-B0E6-6398AEDB5041}"/>
              </a:ext>
            </a:extLst>
          </p:cNvPr>
          <p:cNvSpPr/>
          <p:nvPr/>
        </p:nvSpPr>
        <p:spPr>
          <a:xfrm>
            <a:off x="1339441" y="2823136"/>
            <a:ext cx="378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Политика в области муниципального долга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70535F-50BC-47E4-B86F-3D2E20F5C0AD}"/>
              </a:ext>
            </a:extLst>
          </p:cNvPr>
          <p:cNvSpPr/>
          <p:nvPr/>
        </p:nvSpPr>
        <p:spPr>
          <a:xfrm>
            <a:off x="195640" y="4890362"/>
            <a:ext cx="1172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осуществление привлечения новых заимствований с учетом соблюдения ограничений, установленных Бюджетным кодексом Российской Федерации в отношении объема муниципального долга и расходов на его обслуживание, потребности бюджета городского округа и экономической возможности по мобилизации ресурсов;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внедрение информационных технологий по ведению учета и планированию операций с муниципальным долгом;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информирование населения городского округа о состоянии муниципального долга.</a:t>
            </a:r>
          </a:p>
          <a:p>
            <a:pPr indent="447675"/>
            <a:r>
              <a:rPr lang="ru-RU" sz="9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Проведение предсказуемой и ответственной бюджетной и налоговой политики –  это создание  стабильных финансовых условий для устойчивого экономического роста, повышения уровня и качества жизни, создание условий для повышения эффективности финансового управления в городском округе для выполнения муниципальных функций, обеспечения потребностей граждан и общества в муниципальных услугах, увеличения их доступности и качества, обеспечение высокого уровня  собираемости налогов и сборов, перевод большей части расходов бюджета на принципы программно-целевого планирования, контроля и последующей оценки эффективности их  использования.</a:t>
            </a:r>
          </a:p>
        </p:txBody>
      </p:sp>
      <p:sp>
        <p:nvSpPr>
          <p:cNvPr id="73" name="Номер слайда 7">
            <a:extLst>
              <a:ext uri="{FF2B5EF4-FFF2-40B4-BE49-F238E27FC236}">
                <a16:creationId xmlns:a16="http://schemas.microsoft.com/office/drawing/2014/main" id="{ED56062B-A764-40D2-A978-D9798FAA7D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5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FC9743E-910C-432A-B5BC-119EBD27C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152567"/>
              </p:ext>
            </p:extLst>
          </p:nvPr>
        </p:nvGraphicFramePr>
        <p:xfrm>
          <a:off x="279192" y="501651"/>
          <a:ext cx="11633612" cy="561533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567936285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1707796273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3641712289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1154668720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407129992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645753750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02689266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877562140"/>
                    </a:ext>
                  </a:extLst>
                </a:gridCol>
              </a:tblGrid>
              <a:tr h="903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04266"/>
                  </a:ext>
                </a:extLst>
              </a:tr>
              <a:tr h="31888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23741"/>
                  </a:ext>
                </a:extLst>
              </a:tr>
              <a:tr h="24447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Подпрограмма 1. Чистая вода</a:t>
                      </a:r>
                      <a:endParaRPr lang="ru-RU" sz="9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699392"/>
                  </a:ext>
                </a:extLst>
              </a:tr>
              <a:tr h="4464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 2021  Количество созданных и восстановленных ВЗУ, ВНС и станций водоподготовки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903466"/>
                  </a:ext>
                </a:extLst>
              </a:tr>
              <a:tr h="27636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Системы водоотведения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376380"/>
                  </a:ext>
                </a:extLst>
              </a:tr>
              <a:tr h="542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2021 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943328"/>
                  </a:ext>
                </a:extLst>
              </a:tr>
              <a:tr h="722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Количество созданных и восстановленных объектов очистки сточных вод суммарной производительностью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 на тысячу кубических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968745"/>
                  </a:ext>
                </a:extLst>
              </a:tr>
              <a:tr h="3644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Прирост мощности очистных сооружений, обеспечивающих сокращение отведения в реку Волгу загрязненных сточных вод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Кубический километр в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27581"/>
                  </a:ext>
                </a:extLst>
              </a:tr>
              <a:tr h="29762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Создание условий для обеспечения качественными коммунальными услугами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809714"/>
                  </a:ext>
                </a:extLst>
              </a:tr>
              <a:tr h="3932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созданных и восстановленных объектов коммунальной инфраструктуры (котельные, ЦТП, сети)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406124"/>
                  </a:ext>
                </a:extLst>
              </a:tr>
              <a:tr h="5633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созданных и восстановленных объектов инженерной инфраструктуры на территории военных городков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619339"/>
                  </a:ext>
                </a:extLst>
              </a:tr>
              <a:tr h="542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33,33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1" marR="8241" marT="824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143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8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F5DDBA-A60F-4852-B26A-151A485CC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339596"/>
              </p:ext>
            </p:extLst>
          </p:nvPr>
        </p:nvGraphicFramePr>
        <p:xfrm>
          <a:off x="279193" y="501650"/>
          <a:ext cx="11633615" cy="563663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3641173077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818986688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3289121855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4097939878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384596652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77353825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94424866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934031923"/>
                    </a:ext>
                  </a:extLst>
                </a:gridCol>
              </a:tblGrid>
              <a:tr h="1064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Единицы измерения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 (2020)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 (2021)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Прогноз на очередной год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(2022)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(2023)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(2024)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978181"/>
                  </a:ext>
                </a:extLst>
              </a:tr>
              <a:tr h="33819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4. Энергосбережение и повышение энергетической эффективности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612095"/>
                  </a:ext>
                </a:extLst>
              </a:tr>
              <a:tr h="7515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70,86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526522"/>
                  </a:ext>
                </a:extLst>
              </a:tr>
              <a:tr h="5135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Доля многоквартирных домов с присвоенными классами энергоэфективности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18,99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31945"/>
                  </a:ext>
                </a:extLst>
              </a:tr>
              <a:tr h="438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Бережливый учет - Оснащенность многоквартирных домов общедомовыми приборами учета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34,16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50,58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89,4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275563"/>
                  </a:ext>
                </a:extLst>
              </a:tr>
              <a:tr h="638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165611"/>
                  </a:ext>
                </a:extLst>
              </a:tr>
              <a:tr h="28809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6. Развитие газификации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tint val="2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033822"/>
                  </a:ext>
                </a:extLst>
              </a:tr>
              <a:tr h="6012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Уровень готовности объектов жилищно-коммунального хозяйства муниципальных образований Московской области к осенне-зимнему периоду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929400"/>
                  </a:ext>
                </a:extLst>
              </a:tr>
              <a:tr h="33819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8. Обеспечивающая подпрограмма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168349"/>
                  </a:ext>
                </a:extLst>
              </a:tr>
              <a:tr h="6638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Объем информации, раскрываемой в соответствии с требованиями государственной информационной системы жилищно-коммунального хозяйства, об отрасли жилищно-коммунального хозяйства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95,01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020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9499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7520DE-92B4-4C2F-89BB-175BA98DA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3824" y="3631533"/>
            <a:ext cx="6105942" cy="3223721"/>
          </a:xfrm>
          <a:prstGeom prst="rect">
            <a:avLst/>
          </a:prstGeom>
        </p:spPr>
      </p:pic>
      <p:pic>
        <p:nvPicPr>
          <p:cNvPr id="6150" name="Picture 6" descr="Главная улица села Орехово - Зебра-дисконт">
            <a:extLst>
              <a:ext uri="{FF2B5EF4-FFF2-40B4-BE49-F238E27FC236}">
                <a16:creationId xmlns:a16="http://schemas.microsoft.com/office/drawing/2014/main" id="{E48FBEF3-ADCB-4A53-8CBB-BCCAC6BE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20" y="-40651"/>
            <a:ext cx="6206946" cy="36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77311" y="-8000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745313" y="3847954"/>
            <a:ext cx="530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П</a:t>
            </a:r>
            <a:r>
              <a:rPr lang="ru-RU" sz="3200" b="1" dirty="0">
                <a:solidFill>
                  <a:srgbClr val="D6AA6C"/>
                </a:solidFill>
                <a:latin typeface="+mj-lt"/>
              </a:rPr>
              <a:t>редпринимательство</a:t>
            </a:r>
            <a:endParaRPr lang="ru-RU" sz="4000" b="1" dirty="0">
              <a:solidFill>
                <a:srgbClr val="D6AA6C"/>
              </a:solidFill>
              <a:latin typeface="+mj-lt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D412BD-85CE-4CA1-8523-55B058199BB2}"/>
              </a:ext>
            </a:extLst>
          </p:cNvPr>
          <p:cNvSpPr/>
          <p:nvPr/>
        </p:nvSpPr>
        <p:spPr>
          <a:xfrm>
            <a:off x="-82348" y="1990352"/>
            <a:ext cx="9982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34042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D548EB8-609E-41C5-B2B8-C13E47E8B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20094"/>
              </p:ext>
            </p:extLst>
          </p:nvPr>
        </p:nvGraphicFramePr>
        <p:xfrm>
          <a:off x="279190" y="274537"/>
          <a:ext cx="11633617" cy="60785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61">
                  <a:extLst>
                    <a:ext uri="{9D8B030D-6E8A-4147-A177-3AD203B41FA5}">
                      <a16:colId xmlns:a16="http://schemas.microsoft.com/office/drawing/2014/main" val="3257279333"/>
                    </a:ext>
                  </a:extLst>
                </a:gridCol>
                <a:gridCol w="4902112">
                  <a:extLst>
                    <a:ext uri="{9D8B030D-6E8A-4147-A177-3AD203B41FA5}">
                      <a16:colId xmlns:a16="http://schemas.microsoft.com/office/drawing/2014/main" val="2050021151"/>
                    </a:ext>
                  </a:extLst>
                </a:gridCol>
                <a:gridCol w="1066820">
                  <a:extLst>
                    <a:ext uri="{9D8B030D-6E8A-4147-A177-3AD203B41FA5}">
                      <a16:colId xmlns:a16="http://schemas.microsoft.com/office/drawing/2014/main" val="2023012132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1306781665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2273203266"/>
                    </a:ext>
                  </a:extLst>
                </a:gridCol>
                <a:gridCol w="1051794">
                  <a:extLst>
                    <a:ext uri="{9D8B030D-6E8A-4147-A177-3AD203B41FA5}">
                      <a16:colId xmlns:a16="http://schemas.microsoft.com/office/drawing/2014/main" val="728097738"/>
                    </a:ext>
                  </a:extLst>
                </a:gridCol>
                <a:gridCol w="1051794">
                  <a:extLst>
                    <a:ext uri="{9D8B030D-6E8A-4147-A177-3AD203B41FA5}">
                      <a16:colId xmlns:a16="http://schemas.microsoft.com/office/drawing/2014/main" val="1475842250"/>
                    </a:ext>
                  </a:extLst>
                </a:gridCol>
                <a:gridCol w="1051794">
                  <a:extLst>
                    <a:ext uri="{9D8B030D-6E8A-4147-A177-3AD203B41FA5}">
                      <a16:colId xmlns:a16="http://schemas.microsoft.com/office/drawing/2014/main" val="3131198466"/>
                    </a:ext>
                  </a:extLst>
                </a:gridCol>
              </a:tblGrid>
              <a:tr h="516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682470"/>
                  </a:ext>
                </a:extLst>
              </a:tr>
              <a:tr h="24000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275805"/>
                  </a:ext>
                </a:extLst>
              </a:tr>
              <a:tr h="20471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Инвестиции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151334"/>
                  </a:ext>
                </a:extLst>
              </a:tr>
              <a:tr h="3741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Процент заполняемости многофункциональных индустриальных парков, технологических парков, промышленных площадок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377182"/>
                  </a:ext>
                </a:extLst>
              </a:tr>
              <a:tr h="1694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созданных рабочих мест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339795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104,3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107,3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107,3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694726"/>
                  </a:ext>
                </a:extLst>
              </a:tr>
              <a:tr h="2541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Площадь территории, на которую привлечены новые резиденты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Гектар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01660"/>
                  </a:ext>
                </a:extLst>
              </a:tr>
              <a:tr h="4800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привлеченных резидентов на территории многофункциональных индустриальных парков, технологических парков, промышленных площадок муниципальных образований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24329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многофункциональных индустриальных парков, технологических парков, промышленных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611705"/>
                  </a:ext>
                </a:extLst>
              </a:tr>
              <a:tr h="3458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Объем инвестиций, привлеченных в основной капитал (без учета бюджетных инвестиций), на душу населения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рублей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12,51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13,23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217129"/>
                  </a:ext>
                </a:extLst>
              </a:tr>
              <a:tr h="515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116,13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116,8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611859"/>
                  </a:ext>
                </a:extLst>
              </a:tr>
              <a:tr h="16941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Развитие конкуренции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34593"/>
                  </a:ext>
                </a:extLst>
              </a:tr>
              <a:tr h="2485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реализованных требований Стандарта развития конкуренции в муниципальном образовании  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995286"/>
                  </a:ext>
                </a:extLst>
              </a:tr>
              <a:tr h="360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обоснованных, частично обоснованных жалоб в Федеральную антимонопольную службу (ФАС России) (от общего количества объявленных торгов)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4,37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092321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несостоявшихся торгов от общего количества объявленных торгов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992372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общей экономии денежных средств от общей суммы состоявшихся торгов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429254"/>
                  </a:ext>
                </a:extLst>
              </a:tr>
              <a:tr h="6000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закупок среди субъектов малого и среднего предпринимательства, социально ориентированных некоммерческих организаций, осуществляемых в соответствии с Федеральным законом от 05.04.2013 № 44-ФЗ "О контрактной системе в сфере закупок товаров, работ, услуг для обеспечения государственных и муниципальных нужд"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68,87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689086"/>
                  </a:ext>
                </a:extLst>
              </a:tr>
              <a:tr h="1482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Среднее количество участников на состоявшихся торгах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6,14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346" marR="5346" marT="5346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64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8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309F6A-387B-48A1-9D13-C64954E97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729388"/>
              </p:ext>
            </p:extLst>
          </p:nvPr>
        </p:nvGraphicFramePr>
        <p:xfrm>
          <a:off x="279193" y="580887"/>
          <a:ext cx="11633612" cy="5593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3236321556"/>
                    </a:ext>
                  </a:extLst>
                </a:gridCol>
                <a:gridCol w="4902119">
                  <a:extLst>
                    <a:ext uri="{9D8B030D-6E8A-4147-A177-3AD203B41FA5}">
                      <a16:colId xmlns:a16="http://schemas.microsoft.com/office/drawing/2014/main" val="2127504887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526360598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194049155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292555369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10860408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267330190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373405529"/>
                    </a:ext>
                  </a:extLst>
                </a:gridCol>
              </a:tblGrid>
              <a:tr h="721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(2021)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089517"/>
                  </a:ext>
                </a:extLst>
              </a:tr>
              <a:tr h="1951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Развитие малого и среднего предпринимательства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480044"/>
                  </a:ext>
                </a:extLst>
              </a:tr>
              <a:tr h="288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вновь созданных субъектов малого и среднего бизнеса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098761"/>
                  </a:ext>
                </a:extLst>
              </a:tr>
              <a:tr h="2800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Число субъектов малого и среднего предпринимательства в расчете на 10 тыс. человек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275,94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284,28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289,01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860976"/>
                  </a:ext>
                </a:extLst>
              </a:tr>
              <a:tr h="4667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2021Количество самозанятых граждан, зафиксировавших свой статус, с учетом введения налогового режима для самозанятых, нарастающим итогом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4329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4 380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22756"/>
                  </a:ext>
                </a:extLst>
              </a:tr>
              <a:tr h="356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35,88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34,51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35,27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37,24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200354"/>
                  </a:ext>
                </a:extLst>
              </a:tr>
              <a:tr h="5855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24,41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24,58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24,92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25,29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529980"/>
                  </a:ext>
                </a:extLst>
              </a:tr>
              <a:tr h="4242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Численность занятых в сфере малого и среднего предпринимательства, включая индивидуальных предпринимателей за отчетный период (прошедший год)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21080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22 099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23 736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25 227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26 533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04875"/>
                  </a:ext>
                </a:extLst>
              </a:tr>
              <a:tr h="21214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4. Развитие потребительского рынка и услуг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066166"/>
                  </a:ext>
                </a:extLst>
              </a:tr>
              <a:tr h="4158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Прирост площадей торговых объектов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951027"/>
                  </a:ext>
                </a:extLst>
              </a:tr>
              <a:tr h="1951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Прирост рабочих мест на объектах бытового обслуживания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Рабочее место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9095"/>
                  </a:ext>
                </a:extLst>
              </a:tr>
              <a:tr h="4327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Обеспеченность населения площадью торговых объектов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Квадратные метры на 1000 жителей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1026,4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1 047,9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1 052,2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1 089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1 125,3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408060"/>
                  </a:ext>
                </a:extLst>
              </a:tr>
              <a:tr h="288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обращений по вопросу защиты прав потребителей от общего количества поступивших обращений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162918"/>
                  </a:ext>
                </a:extLst>
              </a:tr>
              <a:tr h="1866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Прирост посадочных мест на объектах общественного питания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Место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28487"/>
                  </a:ext>
                </a:extLst>
              </a:tr>
              <a:tr h="3224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Доля ОДС, соответствующих требованиям, нормам и стандартам действующего законодательства, от общего количества ОДС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81503"/>
                  </a:ext>
                </a:extLst>
              </a:tr>
              <a:tr h="2206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Стандарт потребительского рынка и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Балл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2 949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2 949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2 949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2 949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03" marR="6603" marT="660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886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607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Объединения земельных участков в один: Как объединить два участка,  инструкция">
            <a:extLst>
              <a:ext uri="{FF2B5EF4-FFF2-40B4-BE49-F238E27FC236}">
                <a16:creationId xmlns:a16="http://schemas.microsoft.com/office/drawing/2014/main" id="{006FC97B-0DB5-4EB9-9F26-20228A7A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58" y="3616180"/>
            <a:ext cx="6096000" cy="31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бъединение земельных участков по низкой цене в Подольске и области">
            <a:extLst>
              <a:ext uri="{FF2B5EF4-FFF2-40B4-BE49-F238E27FC236}">
                <a16:creationId xmlns:a16="http://schemas.microsoft.com/office/drawing/2014/main" id="{3C8BCD17-DE55-4890-8DD7-87143BBEC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61" y="-19810"/>
            <a:ext cx="6150839" cy="363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05419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086546"/>
            <a:ext cx="4212000" cy="2954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03747" y="2974249"/>
            <a:ext cx="46873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У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правление имуществом и муниципальными финансами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CBF2B5B-FA9F-489C-B3F1-E4D356A3639C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759150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250C04A-007F-44DA-841E-DDDFD01E3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684828"/>
              </p:ext>
            </p:extLst>
          </p:nvPr>
        </p:nvGraphicFramePr>
        <p:xfrm>
          <a:off x="279193" y="271316"/>
          <a:ext cx="11633614" cy="611043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2201960426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1700873949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3243023474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1351447710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94361393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10414343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18186663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24224727"/>
                    </a:ext>
                  </a:extLst>
                </a:gridCol>
              </a:tblGrid>
              <a:tr h="7145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633437"/>
                  </a:ext>
                </a:extLst>
              </a:tr>
              <a:tr h="2424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530681"/>
                  </a:ext>
                </a:extLst>
              </a:tr>
              <a:tr h="18366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Развитие имущественного комплекса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422218"/>
                  </a:ext>
                </a:extLst>
              </a:tr>
              <a:tr h="3159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2020  2021 Эффективность работы по взысканию задолженности по арендной плате за муниципальное имущество и землю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205668"/>
                  </a:ext>
                </a:extLst>
              </a:tr>
              <a:tr h="2892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217761"/>
                  </a:ext>
                </a:extLst>
              </a:tr>
              <a:tr h="176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Предоставление земельных участков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903661"/>
                  </a:ext>
                </a:extLst>
              </a:tr>
              <a:tr h="3893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07691"/>
                  </a:ext>
                </a:extLst>
              </a:tr>
              <a:tr h="4309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819127"/>
                  </a:ext>
                </a:extLst>
              </a:tr>
              <a:tr h="161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Проверка использования земель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27638"/>
                  </a:ext>
                </a:extLst>
              </a:tr>
              <a:tr h="4309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5645"/>
                  </a:ext>
                </a:extLst>
              </a:tr>
              <a:tr h="1474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Исключение незаконных решений по земле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Штука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005907"/>
                  </a:ext>
                </a:extLst>
              </a:tr>
              <a:tr h="396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444751"/>
                  </a:ext>
                </a:extLst>
              </a:tr>
              <a:tr h="176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Прирост земельного налога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045184"/>
                  </a:ext>
                </a:extLst>
              </a:tr>
              <a:tr h="19836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Совершенствование муниципальной службы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497435"/>
                  </a:ext>
                </a:extLst>
              </a:tr>
              <a:tr h="2892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Обеспечение профессионального развития муниципальных служащих 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92316"/>
                  </a:ext>
                </a:extLst>
              </a:tr>
              <a:tr h="5727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муниципальных служащих Орехово-Зуевского городского округа  Московской области, принявших участие в мероприятиях по профессиональному развитию, от общего количества муниципальных служащих Орехово-Зуевского городского округа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231450"/>
                  </a:ext>
                </a:extLst>
              </a:tr>
              <a:tr h="19101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4. Управление муниципальными финансами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chemeClr val="accent1">
                          <a:tint val="2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415216"/>
                  </a:ext>
                </a:extLst>
              </a:tr>
              <a:tr h="2892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Снижение доли налоговой задолженности к собственным налоговым поступлениям в консолидированный бюджет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286824"/>
                  </a:ext>
                </a:extLst>
              </a:tr>
              <a:tr h="5142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Отношение объема муниципального долга к годовому объему доходов бюджета городского округа Орехово-Зуево без учета безвозмездных поступлений и (или) поступлений налоговых доходов по дополнительным нормативам отчислений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14,48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≤50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≤50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≤50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≤50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3" marR="5453" marT="545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889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0534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heça as 3 principais fontes de energia sustentável! | SOLAREM">
            <a:extLst>
              <a:ext uri="{FF2B5EF4-FFF2-40B4-BE49-F238E27FC236}">
                <a16:creationId xmlns:a16="http://schemas.microsoft.com/office/drawing/2014/main" id="{E2E26B93-D583-49EC-9856-0C1592381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61" y="-3778"/>
            <a:ext cx="6138270" cy="36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 городе &amp;quot;Орехово-Зуево&amp;quot;">
            <a:extLst>
              <a:ext uri="{FF2B5EF4-FFF2-40B4-BE49-F238E27FC236}">
                <a16:creationId xmlns:a16="http://schemas.microsoft.com/office/drawing/2014/main" id="{E7EDC216-6518-40E9-877B-065FDDC0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46" y="3644900"/>
            <a:ext cx="6133254" cy="317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C25842-36E0-4618-AD7B-C848ECAB6713}"/>
              </a:ext>
            </a:extLst>
          </p:cNvPr>
          <p:cNvSpPr txBox="1"/>
          <p:nvPr/>
        </p:nvSpPr>
        <p:spPr>
          <a:xfrm>
            <a:off x="171522" y="118208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88527" y="2900629"/>
            <a:ext cx="4346496" cy="3481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890249" y="2754481"/>
            <a:ext cx="510975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Р</a:t>
            </a:r>
            <a:r>
              <a:rPr lang="ru-RU" sz="2800" b="1" dirty="0">
                <a:solidFill>
                  <a:srgbClr val="D6AA6C"/>
                </a:solidFill>
                <a:latin typeface="+mj-lt"/>
              </a:rPr>
              <a:t>азвитие институтов гражданского общества, повышение эффективности местного самоуправления и реализации молодежной политики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8F4ED1D-6C27-4839-9FB7-2A8B6433D693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75135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E5D8A8F-21B3-4573-A1B7-A1B3C2D5E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46488"/>
              </p:ext>
            </p:extLst>
          </p:nvPr>
        </p:nvGraphicFramePr>
        <p:xfrm>
          <a:off x="279192" y="501651"/>
          <a:ext cx="11633613" cy="56962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0">
                  <a:extLst>
                    <a:ext uri="{9D8B030D-6E8A-4147-A177-3AD203B41FA5}">
                      <a16:colId xmlns:a16="http://schemas.microsoft.com/office/drawing/2014/main" val="317096438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2592266712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4291035468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688198786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3245099960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5944619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65602176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138981683"/>
                    </a:ext>
                  </a:extLst>
                </a:gridCol>
              </a:tblGrid>
              <a:tr h="685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(2021)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(2022)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6806"/>
                  </a:ext>
                </a:extLst>
              </a:tr>
              <a:tr h="29849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20666"/>
                  </a:ext>
                </a:extLst>
              </a:tr>
              <a:tr h="33076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900" u="none" strike="noStrike" dirty="0" err="1">
                          <a:effectLst/>
                        </a:rPr>
                        <a:t>медиасреды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827224"/>
                  </a:ext>
                </a:extLst>
              </a:tr>
              <a:tr h="3226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Информирование населения через СМИ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739,53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224,9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025203"/>
                  </a:ext>
                </a:extLst>
              </a:tr>
              <a:tr h="2258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Уровень информированности населения в социальных сетях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Балл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472283"/>
                  </a:ext>
                </a:extLst>
              </a:tr>
              <a:tr h="2742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Наличие незаконных рекламных конструкций, установленных на территории муниципального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42912"/>
                  </a:ext>
                </a:extLst>
              </a:tr>
              <a:tr h="2742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432785"/>
                  </a:ext>
                </a:extLst>
              </a:tr>
              <a:tr h="20168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Мир и согласие. Новые возможности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53751"/>
                  </a:ext>
                </a:extLst>
              </a:tr>
              <a:tr h="548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проведенных мероприятий, направленных на укрепление межэтнических и межконфессиональных отношений способствующих социальной стабильности на территории Орехово-Зуевского городского округа от общего числа запланированных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564608"/>
                  </a:ext>
                </a:extLst>
              </a:tr>
              <a:tr h="18554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Эффективное местное самоуправление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661367"/>
                  </a:ext>
                </a:extLst>
              </a:tr>
              <a:tr h="314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проектов инициативного бюджетирования  по результатам конкурсного отбора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971361"/>
                  </a:ext>
                </a:extLst>
              </a:tr>
              <a:tr h="18554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4. Молодежь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417892"/>
                  </a:ext>
                </a:extLst>
              </a:tr>
              <a:tr h="6857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6 800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34 070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34 514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34 957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35 399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549832"/>
                  </a:ext>
                </a:extLst>
              </a:tr>
              <a:tr h="314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911823"/>
                  </a:ext>
                </a:extLst>
              </a:tr>
              <a:tr h="4114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молодых граждан, принимающих участие в мероприятиях по гражданско-патриотическому, духовно-нравственному воспитанию, к общему числу молодых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551792"/>
                  </a:ext>
                </a:extLst>
              </a:tr>
              <a:tr h="4114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профессионального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1454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1 300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90" marR="6190" marT="61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343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2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5F25B17-8755-41F0-8ABB-8D8ECF44A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72067"/>
              </p:ext>
            </p:extLst>
          </p:nvPr>
        </p:nvGraphicFramePr>
        <p:xfrm>
          <a:off x="279193" y="501651"/>
          <a:ext cx="11633613" cy="567134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930516464"/>
                    </a:ext>
                  </a:extLst>
                </a:gridCol>
                <a:gridCol w="4902119">
                  <a:extLst>
                    <a:ext uri="{9D8B030D-6E8A-4147-A177-3AD203B41FA5}">
                      <a16:colId xmlns:a16="http://schemas.microsoft.com/office/drawing/2014/main" val="1776737238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911976882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4116263558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116820128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5528374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53070903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053102987"/>
                    </a:ext>
                  </a:extLst>
                </a:gridCol>
              </a:tblGrid>
              <a:tr h="9288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44439"/>
                  </a:ext>
                </a:extLst>
              </a:tr>
              <a:tr h="3715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студентов, вовлеченных в клубное студенческое движение, от общего числа студентов Орехово-Зуевского городского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221230"/>
                  </a:ext>
                </a:extLst>
              </a:tr>
              <a:tr h="2513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молодых граждан, вовлеченных в организованные формы досуга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184911"/>
                  </a:ext>
                </a:extLst>
              </a:tr>
              <a:tr h="611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молодых граждан, участвующих в деятельности общественных организаций и объединений, принимающих участие в добровольческой (волонтерской) деятельности, к общему числу молодых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817757"/>
                  </a:ext>
                </a:extLst>
              </a:tr>
              <a:tr h="819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молодых граждан, принимающих участие в мероприятия, направленных на поддержку талантливой молодежи, молодежных социально-значимых инициатив и предпринимательства, к общему числу молодых граждан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021313"/>
                  </a:ext>
                </a:extLst>
              </a:tr>
              <a:tr h="5682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молодых граждан, принимающих участие в международных, межрегиональных и межмуниципальных молодежных мероприятиях, к общему числу молодых граждан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391494"/>
                  </a:ext>
                </a:extLst>
              </a:tr>
              <a:tr h="25133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6. Развитие туризма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59822"/>
                  </a:ext>
                </a:extLst>
              </a:tr>
              <a:tr h="3715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Туристский поток в Московскую область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Миллион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905674"/>
                  </a:ext>
                </a:extLst>
              </a:tr>
              <a:tr h="3387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Численность лиц, размещенных в коллективных средствах размещения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17,75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45389"/>
                  </a:ext>
                </a:extLst>
              </a:tr>
              <a:tr h="3715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Объем платных туристских услуг, оказанных населению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Миллион рублей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45,7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976161"/>
                  </a:ext>
                </a:extLst>
              </a:tr>
              <a:tr h="3715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Объем экспорта услуг категории «Поездки»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Миллиард долларов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15786"/>
                  </a:ext>
                </a:extLst>
              </a:tr>
              <a:tr h="4152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Экскурсионный поток в Московскую область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84" marR="8384" marT="838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75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58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653E52-65EE-4ECB-B928-26C7BC59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14" y="0"/>
            <a:ext cx="7637585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4D11574-027E-4A0F-92B3-3A346F51F90D}"/>
              </a:ext>
            </a:extLst>
          </p:cNvPr>
          <p:cNvSpPr/>
          <p:nvPr/>
        </p:nvSpPr>
        <p:spPr>
          <a:xfrm>
            <a:off x="439508" y="0"/>
            <a:ext cx="53326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034ABE-DCF1-4592-9A93-08F4326DE139}"/>
              </a:ext>
            </a:extLst>
          </p:cNvPr>
          <p:cNvSpPr/>
          <p:nvPr/>
        </p:nvSpPr>
        <p:spPr>
          <a:xfrm>
            <a:off x="169200" y="2559600"/>
            <a:ext cx="5691600" cy="3718800"/>
          </a:xfrm>
          <a:prstGeom prst="rect">
            <a:avLst/>
          </a:prstGeom>
          <a:solidFill>
            <a:srgbClr val="9C43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527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Социально - эко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79" y="69705"/>
            <a:ext cx="52120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С</a:t>
            </a:r>
            <a:r>
              <a:rPr lang="ru-RU" sz="4000" b="1" dirty="0">
                <a:solidFill>
                  <a:schemeClr val="bg1"/>
                </a:solidFill>
                <a:latin typeface="+mj-lt"/>
              </a:rPr>
              <a:t>оциально-экономические показатели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5DBEC7-2B15-491B-AFC6-240E398502C2}"/>
              </a:ext>
            </a:extLst>
          </p:cNvPr>
          <p:cNvSpPr/>
          <p:nvPr/>
        </p:nvSpPr>
        <p:spPr>
          <a:xfrm>
            <a:off x="759600" y="2944800"/>
            <a:ext cx="4212000" cy="2952000"/>
          </a:xfrm>
          <a:prstGeom prst="rect">
            <a:avLst/>
          </a:prstGeom>
          <a:solidFill>
            <a:srgbClr val="9C43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A50189-DE3B-4EAE-A250-31FCA8BF9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95" y="3429000"/>
            <a:ext cx="1484434" cy="18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1AB46-E9A5-4A5A-A431-86D048BF9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579" y="2781299"/>
            <a:ext cx="6100909" cy="4093997"/>
          </a:xfrm>
          <a:prstGeom prst="rect">
            <a:avLst/>
          </a:prstGeom>
        </p:spPr>
      </p:pic>
      <p:pic>
        <p:nvPicPr>
          <p:cNvPr id="15362" name="Picture 2" descr="Скоростную автомагистраль в обход Балашихи и Ногинска построят к середине  2024 года, первый пусковой комплекс будет до Орехово-Зуева">
            <a:extLst>
              <a:ext uri="{FF2B5EF4-FFF2-40B4-BE49-F238E27FC236}">
                <a16:creationId xmlns:a16="http://schemas.microsoft.com/office/drawing/2014/main" id="{BDE4A11C-FE94-4D68-A0A8-47A9B959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42" y="-5610"/>
            <a:ext cx="6148246" cy="367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DFE66-6D27-4107-A2CB-6739B444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93640" y="-25652"/>
            <a:ext cx="6198360" cy="375495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201494" y="238574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432796" y="181512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2903456"/>
            <a:ext cx="4212000" cy="3213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78139" y="2903456"/>
            <a:ext cx="443223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Р</a:t>
            </a:r>
            <a:r>
              <a:rPr lang="ru-RU" sz="3200" b="1" dirty="0">
                <a:solidFill>
                  <a:srgbClr val="D6AA6C"/>
                </a:solidFill>
                <a:latin typeface="+mj-lt"/>
              </a:rPr>
              <a:t>азвитие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 </a:t>
            </a:r>
            <a:r>
              <a:rPr lang="ru-RU" sz="3200" b="1" dirty="0">
                <a:solidFill>
                  <a:srgbClr val="D6AA6C"/>
                </a:solidFill>
                <a:latin typeface="+mj-lt"/>
              </a:rPr>
              <a:t>и функционирование дорожно-транспортного комплекса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1F58062-D8BC-4665-B3DD-B039831813AC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7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5341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46258BA-D783-424A-9345-F77A8249A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02504"/>
              </p:ext>
            </p:extLst>
          </p:nvPr>
        </p:nvGraphicFramePr>
        <p:xfrm>
          <a:off x="279193" y="501651"/>
          <a:ext cx="11633615" cy="56713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557044401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970910059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619735457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346810899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402939700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37881100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78644283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803309909"/>
                    </a:ext>
                  </a:extLst>
                </a:gridCol>
              </a:tblGrid>
              <a:tr h="916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086864"/>
                  </a:ext>
                </a:extLst>
              </a:tr>
              <a:tr h="35569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9483"/>
                  </a:ext>
                </a:extLst>
              </a:tr>
              <a:tr h="29102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Пассажирский транспорт общего пользования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301584"/>
                  </a:ext>
                </a:extLst>
              </a:tr>
              <a:tr h="3556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Соблюдение расписания на автобусных маршрутах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86,41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605803"/>
                  </a:ext>
                </a:extLst>
              </a:tr>
              <a:tr h="24791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Дороги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457920"/>
                  </a:ext>
                </a:extLst>
              </a:tr>
              <a:tr h="7006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Ремонт (капитальный ремонт) сети автомобильных дорог общего пользования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Километров на тысячу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24,211 / 169,4791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11,958 / 83,705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11,97 / 83,794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12,46 / 87,187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2,9 / 20,8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070512"/>
                  </a:ext>
                </a:extLst>
              </a:tr>
              <a:tr h="4095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Создание парковочного пространства на улично-дорожной сети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Место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809328"/>
                  </a:ext>
                </a:extLst>
              </a:tr>
              <a:tr h="5497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Объемы ввода в эксплуатацию после строительства и реконструкции автомобильных дорог общего пользования местного значения (при наличии объектов в программе)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 на погонный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041629"/>
                  </a:ext>
                </a:extLst>
              </a:tr>
              <a:tr h="722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ДТП. Снижение смертности от дорожно-транспортных происшествий: на дорогах федерального значения, на дорогах регионального значения, на дорогах муниципального значения, на частных дорогах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человек на 100 тыс.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10,36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6,95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793541"/>
                  </a:ext>
                </a:extLst>
              </a:tr>
              <a:tr h="7545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Протяженность автомобильных дорог общего пользования местного значения, соответствующих нормативным требованиям к транспортно-эксплуатационным показателям на 31 декабря отчетного года (справочно)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545,6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616533"/>
                  </a:ext>
                </a:extLst>
              </a:tr>
              <a:tr h="3682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Протяженность сети автомобильных дорог общего пользования местного значения (справочно)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765,3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765,3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73" marR="8273" marT="8273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16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684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Дия. Цифровое образование»: новый портал, который будет обучать украинцев |  Дети в городе Украина">
            <a:extLst>
              <a:ext uri="{FF2B5EF4-FFF2-40B4-BE49-F238E27FC236}">
                <a16:creationId xmlns:a16="http://schemas.microsoft.com/office/drawing/2014/main" id="{6FF6F335-5791-45FD-B24C-82EAB92E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36" y="3594932"/>
            <a:ext cx="6190263" cy="32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С 23 ноября 2020 начинается обучение по программе профессионального  образования «Методы и технологии, основанные на работе с данными» / Бизнес  (новости) / Официальный сайт Орехово-Зуевского городского округа">
            <a:extLst>
              <a:ext uri="{FF2B5EF4-FFF2-40B4-BE49-F238E27FC236}">
                <a16:creationId xmlns:a16="http://schemas.microsoft.com/office/drawing/2014/main" id="{8F6C006A-0D64-458C-A3E2-D43F5212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82" y="-31963"/>
            <a:ext cx="6219840" cy="36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98349" y="52824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97174" y="3180722"/>
            <a:ext cx="430991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Ц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ифровое муниципальное образование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E372A35-4C07-46CD-B5EE-7C7BCDABD1F9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9942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D57E489-FA95-4915-A372-007514843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699743"/>
              </p:ext>
            </p:extLst>
          </p:nvPr>
        </p:nvGraphicFramePr>
        <p:xfrm>
          <a:off x="279193" y="501651"/>
          <a:ext cx="11633613" cy="567134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2">
                  <a:extLst>
                    <a:ext uri="{9D8B030D-6E8A-4147-A177-3AD203B41FA5}">
                      <a16:colId xmlns:a16="http://schemas.microsoft.com/office/drawing/2014/main" val="2715719814"/>
                    </a:ext>
                  </a:extLst>
                </a:gridCol>
                <a:gridCol w="4902120">
                  <a:extLst>
                    <a:ext uri="{9D8B030D-6E8A-4147-A177-3AD203B41FA5}">
                      <a16:colId xmlns:a16="http://schemas.microsoft.com/office/drawing/2014/main" val="1923638626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064394546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4158271185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406148503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18909988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656575669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358211225"/>
                    </a:ext>
                  </a:extLst>
                </a:gridCol>
              </a:tblGrid>
              <a:tr h="7078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79087"/>
                  </a:ext>
                </a:extLst>
              </a:tr>
              <a:tr h="27482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644070"/>
                  </a:ext>
                </a:extLst>
              </a:tr>
              <a:tr h="34977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183912"/>
                  </a:ext>
                </a:extLst>
              </a:tr>
              <a:tr h="1915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заявителей МФЦ, ожидающих в очереди более 11 минут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814617"/>
                  </a:ext>
                </a:extLst>
              </a:tr>
              <a:tr h="441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граждан, имеющих доступ к получению государственных и муниципальных услуг по принципу "одного окна" по месту пребывания, в том числе в МФЦ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680600"/>
                  </a:ext>
                </a:extLst>
              </a:tr>
              <a:tr h="1832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Выполнение требований комфортности и доступности МФЦ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019329"/>
                  </a:ext>
                </a:extLst>
              </a:tr>
              <a:tr h="3164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Уровень удовлетворенности граждан качеством предоставления государственных и муниципальных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320207"/>
                  </a:ext>
                </a:extLst>
              </a:tr>
              <a:tr h="3081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Среднее время ожидания в очереди для получения государственных (муниципальных)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Минута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952503"/>
                  </a:ext>
                </a:extLst>
              </a:tr>
              <a:tr h="308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Доля отделений почтовой связи, работы по ремонту которых выполнены с использованием иного межбюджетного трансферта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031004"/>
                  </a:ext>
                </a:extLst>
              </a:tr>
              <a:tr h="32479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78433"/>
                  </a:ext>
                </a:extLst>
              </a:tr>
              <a:tr h="424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077320"/>
                  </a:ext>
                </a:extLst>
              </a:tr>
              <a:tr h="424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255883"/>
                  </a:ext>
                </a:extLst>
              </a:tr>
              <a:tr h="9910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776506"/>
                  </a:ext>
                </a:extLst>
              </a:tr>
              <a:tr h="424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работников ОМСУ муниципального образования Московской области, обеспеченных средствами электронной подписи в соответствии с установленными требованиями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90" marR="6390" marT="639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91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6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BEA440C-5A27-4CE6-B1BC-EB3A35F69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34920"/>
              </p:ext>
            </p:extLst>
          </p:nvPr>
        </p:nvGraphicFramePr>
        <p:xfrm>
          <a:off x="279192" y="535625"/>
          <a:ext cx="11633615" cy="570905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2052694123"/>
                    </a:ext>
                  </a:extLst>
                </a:gridCol>
                <a:gridCol w="4902122">
                  <a:extLst>
                    <a:ext uri="{9D8B030D-6E8A-4147-A177-3AD203B41FA5}">
                      <a16:colId xmlns:a16="http://schemas.microsoft.com/office/drawing/2014/main" val="3382848372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3708597038"/>
                    </a:ext>
                  </a:extLst>
                </a:gridCol>
                <a:gridCol w="1006718">
                  <a:extLst>
                    <a:ext uri="{9D8B030D-6E8A-4147-A177-3AD203B41FA5}">
                      <a16:colId xmlns:a16="http://schemas.microsoft.com/office/drawing/2014/main" val="4283647017"/>
                    </a:ext>
                  </a:extLst>
                </a:gridCol>
                <a:gridCol w="1126925">
                  <a:extLst>
                    <a:ext uri="{9D8B030D-6E8A-4147-A177-3AD203B41FA5}">
                      <a16:colId xmlns:a16="http://schemas.microsoft.com/office/drawing/2014/main" val="275178314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781845392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629057208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893402330"/>
                    </a:ext>
                  </a:extLst>
                </a:gridCol>
              </a:tblGrid>
              <a:tr h="521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№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Единицы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(2020)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 (2021)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Прогноз на очередной год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(2022)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 (2023)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(2024)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36879"/>
                  </a:ext>
                </a:extLst>
              </a:tr>
              <a:tr h="833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 2021  Доля документов служебной переписки ОМСУ муниципального образования Московской области и их подведомственных учреждений с ЦИОГВ и ГО Московской области, подведомственными ЦИОГВ и ГО Московской области организациями и учреждениями, не содержащих персональные данные и конфиденциальные сведения и направляемых исключительно в электронном виде с использованием МСЭД и средств электронной подписи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99,63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711697"/>
                  </a:ext>
                </a:extLst>
              </a:tr>
              <a:tr h="2145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Процент проникновения ЕСИА в муниципальном образовании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96959"/>
                  </a:ext>
                </a:extLst>
              </a:tr>
              <a:tr h="2391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Качественные услуги – Доля муниципальных (государственных) услуг, по которым нарушены регламентные сроки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259283"/>
                  </a:ext>
                </a:extLst>
              </a:tr>
              <a:tr h="3249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99,81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34240"/>
                  </a:ext>
                </a:extLst>
              </a:tr>
              <a:tr h="245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Повторные обращения – Доля обращений, поступивших на портал «Добродел», по которым поступили повторные обращения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8,28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542724"/>
                  </a:ext>
                </a:extLst>
              </a:tr>
              <a:tr h="2329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Отложенные решения – Доля отложенных решений от числа ответов, предоставленных на портале «Добродел» (два и более раз)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16943"/>
                  </a:ext>
                </a:extLst>
              </a:tr>
              <a:tr h="2391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Ответь вовремя – Доля жалоб, поступивших на портал «Добродел», по которым нарушен срок подготовки ответа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0,81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89033"/>
                  </a:ext>
                </a:extLst>
              </a:tr>
              <a:tr h="7541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Доля муниципальных общеобразовательных организаций в муниципальном образовании Московской области, подключенных к сети Интернет на скорости: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для общеобразовательных организаций, расположенных в городских населенных пунктах, – не менее 100 Мбит/с;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для общеобразовательных организаций, расположенных в сельских населенных пунктах, – не менее 50 Мбит/с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94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273151"/>
                  </a:ext>
                </a:extLst>
              </a:tr>
              <a:tr h="4537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2020  2021  Доля многоквартирных домов, имеющих возможность пользоваться услугами проводного и мобильного доступа в информационно-телекоммуникационную сеть Интернет на скорости не менее 1 Мбит/с, предоставляемыми не менее чем 2 операторами связи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86,47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87,7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298023"/>
                  </a:ext>
                </a:extLst>
              </a:tr>
              <a:tr h="5211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2020  2021  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 городских населенных пунктах, – не менее 50 Мбит/с; для учреждений культуры, расположенных в сельских населенных пунктах, – не менее 10 Мбит/с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6113"/>
                  </a:ext>
                </a:extLst>
              </a:tr>
              <a:tr h="459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 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27,66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42,55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425578"/>
                  </a:ext>
                </a:extLst>
              </a:tr>
              <a:tr h="6315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2021 Доля государственных и муниципальных образовательных организаций, реализующих программы начального общего, основного общего, среднего общего образования, в учебных классах которых обеспечена возможность беспроводного широкополосного доступа к информационно-телекоммуникационной сети "Интернет" по технологии WiFi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 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28,42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04" marR="4704" marT="4704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513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267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Афиша Зимний Театр в Орехово-Зуево 2021 - 2022 | Купить билеты">
            <a:extLst>
              <a:ext uri="{FF2B5EF4-FFF2-40B4-BE49-F238E27FC236}">
                <a16:creationId xmlns:a16="http://schemas.microsoft.com/office/drawing/2014/main" id="{53EC3549-F3E1-4BEC-B205-15554709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20" y="3644900"/>
            <a:ext cx="6198456" cy="32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B3B47D-B3EE-4E62-94F3-9C00D411CE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70976" y="-5492"/>
            <a:ext cx="6210300" cy="36503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13181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034005" y="3516060"/>
            <a:ext cx="53282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А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рхитектура</a:t>
            </a:r>
            <a:r>
              <a:rPr lang="ru-RU" sz="4000" b="1" dirty="0">
                <a:solidFill>
                  <a:srgbClr val="D6AA6C"/>
                </a:solidFill>
                <a:latin typeface="+mj-lt"/>
              </a:rPr>
              <a:t> 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и градостроительство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F65C054-C7CA-4194-89A9-FFC476EC56E5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7092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A745F9-330B-432C-9DDE-83D3E24B4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78656"/>
              </p:ext>
            </p:extLst>
          </p:nvPr>
        </p:nvGraphicFramePr>
        <p:xfrm>
          <a:off x="279193" y="501651"/>
          <a:ext cx="11633615" cy="55667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751001324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1734760864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4169358040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344147769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265292162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64779310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51229096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346923688"/>
                    </a:ext>
                  </a:extLst>
                </a:gridCol>
              </a:tblGrid>
              <a:tr h="1129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00731"/>
                  </a:ext>
                </a:extLst>
              </a:tr>
              <a:tr h="45171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99738"/>
                  </a:ext>
                </a:extLst>
              </a:tr>
              <a:tr h="34543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Разработка Генерального плана развития городского округа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454028"/>
                  </a:ext>
                </a:extLst>
              </a:tr>
              <a:tr h="7307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да/нет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157674"/>
                  </a:ext>
                </a:extLst>
              </a:tr>
              <a:tr h="7307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да/нет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317633"/>
                  </a:ext>
                </a:extLst>
              </a:tr>
              <a:tr h="704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да/нет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829241"/>
                  </a:ext>
                </a:extLst>
              </a:tr>
              <a:tr h="4384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да/нет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010257"/>
                  </a:ext>
                </a:extLst>
              </a:tr>
              <a:tr h="33214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Реализация политики пространственного развития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729835"/>
                  </a:ext>
                </a:extLst>
              </a:tr>
              <a:tr h="704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7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9421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Жителям Лыткарина рассказали — В Орехово‑Зуево продолжается благоустройство  набережной р. Клязьма / Новости / Официальный сайт городского округа  Лыткарино">
            <a:extLst>
              <a:ext uri="{FF2B5EF4-FFF2-40B4-BE49-F238E27FC236}">
                <a16:creationId xmlns:a16="http://schemas.microsoft.com/office/drawing/2014/main" id="{128498AC-F909-4B6C-8B1B-AE4556D71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83" y="3615070"/>
            <a:ext cx="6126718" cy="32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6FF36-6E4F-4A5F-B247-9B1F1F6F468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1352" y="-16557"/>
            <a:ext cx="6190648" cy="366147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13181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939492" y="3260520"/>
            <a:ext cx="5328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Ф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ормирование комфортной городской среды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7AA37A7-5D96-4D4E-A15D-4B1D460AE0B1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218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rgbClr val="9C4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4ABF172-777E-4F0B-83A3-A1B6AFB9A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78257"/>
              </p:ext>
            </p:extLst>
          </p:nvPr>
        </p:nvGraphicFramePr>
        <p:xfrm>
          <a:off x="279193" y="586961"/>
          <a:ext cx="11633615" cy="548146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351390437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4204185771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43836937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2983190061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67625622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33829933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87334053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83773474"/>
                    </a:ext>
                  </a:extLst>
                </a:gridCol>
              </a:tblGrid>
              <a:tr h="7739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Единицы измерения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(2020)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 (2021)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473778"/>
                  </a:ext>
                </a:extLst>
              </a:tr>
              <a:tr h="34600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"Формирование комфортной городской среды"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956630"/>
                  </a:ext>
                </a:extLst>
              </a:tr>
              <a:tr h="22763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Комфортная городская среда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072510"/>
                  </a:ext>
                </a:extLst>
              </a:tr>
              <a:tr h="2549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благоустроенных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462021"/>
                  </a:ext>
                </a:extLst>
              </a:tr>
              <a:tr h="4552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794652"/>
                  </a:ext>
                </a:extLst>
              </a:tr>
              <a:tr h="3460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разработанных концепций благоустройства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651539"/>
                  </a:ext>
                </a:extLst>
              </a:tr>
              <a:tr h="3095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разработанных проектов благоустройства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802706"/>
                  </a:ext>
                </a:extLst>
              </a:tr>
              <a:tr h="2185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установленных детских игровых площадок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58181"/>
                  </a:ext>
                </a:extLst>
              </a:tr>
              <a:tr h="1912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благоустроенных дворовых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639223"/>
                  </a:ext>
                </a:extLst>
              </a:tr>
              <a:tr h="8285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634616"/>
                  </a:ext>
                </a:extLst>
              </a:tr>
              <a:tr h="4643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единицы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00505"/>
                  </a:ext>
                </a:extLst>
              </a:tr>
              <a:tr h="3642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объектов систем наружного освещения, в отношении которых реализованы мероприятия по устройству и капитальному ремонту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636074"/>
                  </a:ext>
                </a:extLst>
              </a:tr>
              <a:tr h="3551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объектов в отношении которых реализованы мероприятия по устройству архитектурно-художественного освещения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736130"/>
                  </a:ext>
                </a:extLst>
              </a:tr>
              <a:tr h="3460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Соответствие нормативу обеспеченности парками культуры и отдыха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3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2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BF466C1-56EB-47E9-B401-EBE52BA18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882198"/>
              </p:ext>
            </p:extLst>
          </p:nvPr>
        </p:nvGraphicFramePr>
        <p:xfrm>
          <a:off x="279193" y="501651"/>
          <a:ext cx="11633614" cy="567134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2960460827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45549715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1151854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1158150286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781507314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427738615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154069143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14807639"/>
                    </a:ext>
                  </a:extLst>
                </a:gridCol>
              </a:tblGrid>
              <a:tr h="989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34364"/>
                  </a:ext>
                </a:extLst>
              </a:tr>
              <a:tr h="2794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Увеличение числа посетителей парков культуры и отдыха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373805"/>
                  </a:ext>
                </a:extLst>
              </a:tr>
              <a:tr h="3843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Количество созданных и благоустроенных парков культуры и отдыха на территории Московской области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846299"/>
                  </a:ext>
                </a:extLst>
              </a:tr>
              <a:tr h="4541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2021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080242"/>
                  </a:ext>
                </a:extLst>
              </a:tr>
              <a:tr h="8268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Квадратный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72557,76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39 123,24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778095"/>
                  </a:ext>
                </a:extLst>
              </a:tr>
              <a:tr h="4541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Соответствие внешнего вида ограждений региональным требованиям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балл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591901"/>
                  </a:ext>
                </a:extLst>
              </a:tr>
              <a:tr h="6055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67,66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84,14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91,91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99,69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56808"/>
                  </a:ext>
                </a:extLst>
              </a:tr>
              <a:tr h="25620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Благоустройство территорий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71345"/>
                  </a:ext>
                </a:extLst>
              </a:tr>
              <a:tr h="395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Отклонение от норматива расходов на содержание территорий городского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94669"/>
                  </a:ext>
                </a:extLst>
              </a:tr>
              <a:tr h="29113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Создание условий для обеспечения комфортного проживания жителей в многоквартирных домах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631985"/>
                  </a:ext>
                </a:extLst>
              </a:tr>
              <a:tr h="3377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отремонтированных подъездов в МКД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686937"/>
                  </a:ext>
                </a:extLst>
              </a:tr>
              <a:tr h="395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2020  2021  Количество МКД, в которых проведен капитальный ремонт в рамках региональной программы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35" marR="8935" marT="893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0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27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Протест людей толпы силуэт: стоковые векторные изображения, иллюстрации |  Depositphotos">
            <a:extLst>
              <a:ext uri="{FF2B5EF4-FFF2-40B4-BE49-F238E27FC236}">
                <a16:creationId xmlns:a16="http://schemas.microsoft.com/office/drawing/2014/main" id="{FDFAB862-E0A5-4BB5-B10A-DE7F5427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5" b="89562" l="2000" r="94667">
                        <a14:foregroundMark x1="34167" y1="48852" x2="34167" y2="48852"/>
                        <a14:foregroundMark x1="6167" y1="68267" x2="6167" y2="68267"/>
                        <a14:foregroundMark x1="2000" y1="73278" x2="2000" y2="73278"/>
                        <a14:foregroundMark x1="88333" y1="50522" x2="88333" y2="50522"/>
                        <a14:foregroundMark x1="94667" y1="47182" x2="94667" y2="47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86" y="3981411"/>
            <a:ext cx="3341650" cy="28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0" name="Диаграмма 79">
            <a:extLst>
              <a:ext uri="{FF2B5EF4-FFF2-40B4-BE49-F238E27FC236}">
                <a16:creationId xmlns:a16="http://schemas.microsoft.com/office/drawing/2014/main" id="{D8C67FF5-4E26-4EA3-9614-678045C60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543257"/>
              </p:ext>
            </p:extLst>
          </p:nvPr>
        </p:nvGraphicFramePr>
        <p:xfrm>
          <a:off x="6224995" y="1499250"/>
          <a:ext cx="5621233" cy="319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7" name="Диаграмма 76">
            <a:extLst>
              <a:ext uri="{FF2B5EF4-FFF2-40B4-BE49-F238E27FC236}">
                <a16:creationId xmlns:a16="http://schemas.microsoft.com/office/drawing/2014/main" id="{0AC8F274-E849-44D8-BF7D-ACEC7DDD6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520929"/>
              </p:ext>
            </p:extLst>
          </p:nvPr>
        </p:nvGraphicFramePr>
        <p:xfrm>
          <a:off x="345772" y="1520801"/>
          <a:ext cx="5621233" cy="319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877E27-EFDC-433B-B0E6-6398AEDB5041}"/>
              </a:ext>
            </a:extLst>
          </p:cNvPr>
          <p:cNvSpPr/>
          <p:nvPr/>
        </p:nvSpPr>
        <p:spPr>
          <a:xfrm>
            <a:off x="388772" y="1565251"/>
            <a:ext cx="2528970" cy="307777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Численность населения</a:t>
            </a:r>
            <a:endParaRPr lang="ru-RU" sz="900" dirty="0"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C51AE5-D4C4-44CA-A9CE-E64CFFE88469}"/>
              </a:ext>
            </a:extLst>
          </p:cNvPr>
          <p:cNvSpPr/>
          <p:nvPr/>
        </p:nvSpPr>
        <p:spPr>
          <a:xfrm>
            <a:off x="703386" y="1852222"/>
            <a:ext cx="18341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(в среднегодовом исчислении)</a:t>
            </a:r>
            <a:endParaRPr lang="ru-RU" sz="900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F7B3FBF-29BD-4647-9722-155FA7684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619731"/>
              </p:ext>
            </p:extLst>
          </p:nvPr>
        </p:nvGraphicFramePr>
        <p:xfrm>
          <a:off x="587375" y="160004"/>
          <a:ext cx="11345592" cy="1337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45592">
                  <a:extLst>
                    <a:ext uri="{9D8B030D-6E8A-4147-A177-3AD203B41FA5}">
                      <a16:colId xmlns:a16="http://schemas.microsoft.com/office/drawing/2014/main" val="3750561713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9C4341"/>
                          </a:solidFill>
                          <a:latin typeface="+mj-lt"/>
                          <a:ea typeface="+mn-ea"/>
                          <a:cs typeface="+mn-cs"/>
                        </a:rPr>
                        <a:t>СВЕДЕНИЯ ОБ ОТДЕЛЬНЫХ ПОКАЗАТЕЛЯХ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9C4341"/>
                          </a:solidFill>
                          <a:latin typeface="+mj-lt"/>
                          <a:ea typeface="+mn-ea"/>
                          <a:cs typeface="+mn-cs"/>
                        </a:rPr>
                        <a:t>СОЦИАЛЬНО-ЭКОНОМИЧЕСКОГО РАЗВИТИЯ МУНИЦИПАЛЬНОГО ОБРАЗОВАНИЯ МОСКОВСКОЙ ОБЛАСТИ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85170"/>
                  </a:ext>
                </a:extLst>
              </a:tr>
            </a:tbl>
          </a:graphicData>
        </a:graphic>
      </p:graphicFrame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271E17C-3B08-442B-8FB1-CCB228055352}"/>
              </a:ext>
            </a:extLst>
          </p:cNvPr>
          <p:cNvSpPr/>
          <p:nvPr/>
        </p:nvSpPr>
        <p:spPr>
          <a:xfrm>
            <a:off x="7259251" y="1572763"/>
            <a:ext cx="4221894" cy="307777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Уровень зарегистрированной безработицы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DB632011-FE7B-466A-A643-C4B51565FB60}"/>
              </a:ext>
            </a:extLst>
          </p:cNvPr>
          <p:cNvSpPr/>
          <p:nvPr/>
        </p:nvSpPr>
        <p:spPr>
          <a:xfrm>
            <a:off x="7579320" y="1865828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(среднегодовая)</a:t>
            </a:r>
            <a:endParaRPr lang="ru-RU" sz="90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8DF5163-6F44-4C36-8F20-22139C9EE06C}"/>
              </a:ext>
            </a:extLst>
          </p:cNvPr>
          <p:cNvSpPr/>
          <p:nvPr/>
        </p:nvSpPr>
        <p:spPr>
          <a:xfrm>
            <a:off x="4840358" y="1679260"/>
            <a:ext cx="1172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(тыс. человек)</a:t>
            </a:r>
            <a:endParaRPr lang="ru-RU" sz="12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5AEAB0E9-E4BF-460C-BF4E-4455579287C4}"/>
              </a:ext>
            </a:extLst>
          </p:cNvPr>
          <p:cNvSpPr/>
          <p:nvPr/>
        </p:nvSpPr>
        <p:spPr>
          <a:xfrm>
            <a:off x="11388756" y="1679260"/>
            <a:ext cx="441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(%)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A16422-193D-4EBC-8589-D616AFBFE50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90" b="97653" l="7670" r="92898">
                        <a14:foregroundMark x1="16477" y1="91549" x2="16477" y2="91549"/>
                        <a14:foregroundMark x1="18750" y1="97653" x2="18750" y2="97653"/>
                        <a14:foregroundMark x1="90625" y1="27230" x2="90625" y2="27230"/>
                        <a14:foregroundMark x1="92898" y1="25822" x2="92898" y2="25822"/>
                        <a14:foregroundMark x1="40625" y1="20657" x2="40625" y2="20657"/>
                        <a14:foregroundMark x1="9091" y1="21127" x2="9091" y2="21127"/>
                        <a14:foregroundMark x1="10511" y1="15962" x2="10511" y2="15962"/>
                        <a14:foregroundMark x1="10227" y1="26291" x2="10227" y2="26291"/>
                        <a14:foregroundMark x1="7670" y1="30986" x2="7670" y2="30986"/>
                        <a14:foregroundMark x1="7670" y1="46009" x2="7670" y2="46009"/>
                        <a14:foregroundMark x1="9943" y1="68545" x2="9943" y2="68545"/>
                        <a14:foregroundMark x1="8807" y1="73239" x2="8807" y2="73239"/>
                        <a14:foregroundMark x1="29830" y1="21127" x2="29830" y2="21127"/>
                        <a14:foregroundMark x1="40341" y1="60094" x2="40341" y2="60094"/>
                        <a14:foregroundMark x1="82102" y1="22535" x2="82102" y2="22535"/>
                        <a14:foregroundMark x1="82670" y1="47418" x2="82670" y2="47418"/>
                        <a14:foregroundMark x1="67898" y1="18779" x2="67898" y2="18779"/>
                        <a14:foregroundMark x1="61080" y1="23005" x2="61080" y2="23005"/>
                        <a14:foregroundMark x1="61648" y1="19249" x2="61648" y2="192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4556" y="4691003"/>
            <a:ext cx="3114343" cy="1695424"/>
          </a:xfrm>
          <a:prstGeom prst="rect">
            <a:avLst/>
          </a:prstGeom>
          <a:noFill/>
        </p:spPr>
      </p:pic>
      <p:sp>
        <p:nvSpPr>
          <p:cNvPr id="71" name="Номер слайда 7">
            <a:extLst>
              <a:ext uri="{FF2B5EF4-FFF2-40B4-BE49-F238E27FC236}">
                <a16:creationId xmlns:a16="http://schemas.microsoft.com/office/drawing/2014/main" id="{E720E232-CB21-416E-9435-F8544571CE8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7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72AD7-A3DF-4A4C-96C4-CD36AF08A2F3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FCD22319-6E47-4BA6-AE11-E68830BD29E0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F9B658">
              <a:alpha val="70000"/>
            </a:srgbClr>
          </a:solidFill>
          <a:ln>
            <a:solidFill>
              <a:srgbClr val="F9B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7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7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7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7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250"/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250"/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250"/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250"/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250"/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0" grpId="0">
        <p:bldSub>
          <a:bldChart bld="category"/>
        </p:bldSub>
      </p:bldGraphic>
      <p:bldGraphic spid="77" grpId="0">
        <p:bldSub>
          <a:bldChart bld="category"/>
        </p:bldSub>
      </p:bldGraphic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Строители картинки, стоковые фото Строители | Depositphotos">
            <a:extLst>
              <a:ext uri="{FF2B5EF4-FFF2-40B4-BE49-F238E27FC236}">
                <a16:creationId xmlns:a16="http://schemas.microsoft.com/office/drawing/2014/main" id="{3C838D88-074C-4582-B6F1-EBFE0816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58" y="1082"/>
            <a:ext cx="6115756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6373E-2C36-4F3D-B945-E76BAD9E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820" y="3644900"/>
            <a:ext cx="6209180" cy="32131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13181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304438"/>
            <a:ext cx="4212000" cy="2475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743078" y="3252952"/>
            <a:ext cx="54949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С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троительство объектов социальной инфраструктуры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0E62D6B-17EE-4767-8572-BAA21376A5F8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606778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828B5A-A365-4AC6-927A-CCCFA3FBF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62796"/>
              </p:ext>
            </p:extLst>
          </p:nvPr>
        </p:nvGraphicFramePr>
        <p:xfrm>
          <a:off x="279193" y="501651"/>
          <a:ext cx="11633615" cy="567134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1582494906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3611612999"/>
                    </a:ext>
                  </a:extLst>
                </a:gridCol>
                <a:gridCol w="1066822">
                  <a:extLst>
                    <a:ext uri="{9D8B030D-6E8A-4147-A177-3AD203B41FA5}">
                      <a16:colId xmlns:a16="http://schemas.microsoft.com/office/drawing/2014/main" val="2937071635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3833393050"/>
                    </a:ext>
                  </a:extLst>
                </a:gridCol>
                <a:gridCol w="1126924">
                  <a:extLst>
                    <a:ext uri="{9D8B030D-6E8A-4147-A177-3AD203B41FA5}">
                      <a16:colId xmlns:a16="http://schemas.microsoft.com/office/drawing/2014/main" val="1823437527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906261495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818840646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2331283031"/>
                    </a:ext>
                  </a:extLst>
                </a:gridCol>
              </a:tblGrid>
              <a:tr h="1078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Единицы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(2020)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(2021)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(2022)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(2023)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(2024)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15933"/>
                  </a:ext>
                </a:extLst>
              </a:tr>
              <a:tr h="4060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 Муниципальная программа "Строительство объектов социальной инфраструктуры"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9545"/>
                  </a:ext>
                </a:extLst>
              </a:tr>
              <a:tr h="3045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2. Строительство (реконструкция) объектов культуры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16322"/>
                  </a:ext>
                </a:extLst>
              </a:tr>
              <a:tr h="3552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Количество введенных в эксплуатацию объектов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30646"/>
                  </a:ext>
                </a:extLst>
              </a:tr>
              <a:tr h="520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Количество введенных в эксплуатацию образовательных учреждений сферы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01286"/>
                  </a:ext>
                </a:extLst>
              </a:tr>
              <a:tr h="29181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3. Строительство (реконструкция) объектов образования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748606"/>
                  </a:ext>
                </a:extLst>
              </a:tr>
              <a:tr h="4694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Количество введенных в эксплуатацию объктов общего образования за счет бюджетных средств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965601"/>
                  </a:ext>
                </a:extLst>
              </a:tr>
              <a:tr h="31718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5. Строительство (реконструкция) объектов физической культуры и спорта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12402"/>
                  </a:ext>
                </a:extLst>
              </a:tr>
              <a:tr h="6724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Количество введенных в эксплуатацию физкультурно-оздоровительных комплексов по поручению Губернатора Московской области «50 ФОКов»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860987"/>
                  </a:ext>
                </a:extLst>
              </a:tr>
              <a:tr h="520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2020  2021   Количество введенных в эксплуатацию муниципальных стадионов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884708"/>
                  </a:ext>
                </a:extLst>
              </a:tr>
              <a:tr h="7358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2021  Количество введенных в эксплуатацию объектов спортивной инфраструктуры муниципальной собственности для занятий физической культурой и спортом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073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931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В Орехово-Зуево достроили проблемный ЖК «Майский» Restate.ru">
            <a:extLst>
              <a:ext uri="{FF2B5EF4-FFF2-40B4-BE49-F238E27FC236}">
                <a16:creationId xmlns:a16="http://schemas.microsoft.com/office/drawing/2014/main" id="{51F548F4-0F45-4F9B-9365-D3CC359B0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65" y="3407360"/>
            <a:ext cx="6224942" cy="34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кие права граждан должны соблюдаться при расселении ветхо-аварийного жилья ?">
            <a:extLst>
              <a:ext uri="{FF2B5EF4-FFF2-40B4-BE49-F238E27FC236}">
                <a16:creationId xmlns:a16="http://schemas.microsoft.com/office/drawing/2014/main" id="{E482BE4B-4EB9-4A23-A392-53EBAC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2" y="-2747"/>
            <a:ext cx="6267718" cy="36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60A87E6-6AAE-4048-9AF2-435CD52B3E53}"/>
              </a:ext>
            </a:extLst>
          </p:cNvPr>
          <p:cNvGrpSpPr/>
          <p:nvPr/>
        </p:nvGrpSpPr>
        <p:grpSpPr>
          <a:xfrm>
            <a:off x="5695245" y="-2746"/>
            <a:ext cx="1005416" cy="6858000"/>
            <a:chOff x="-8328" y="0"/>
            <a:chExt cx="1005416" cy="6858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FAAD623-D04D-4335-8414-1B3AE4D30EB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B00D34D-E8EE-422A-A5DF-B432E3C55723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2AAC06-8F18-463B-86A3-CA11BC362561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CFE193-6240-4BBF-AB18-3114D6BC57B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977819D6-E51D-40CA-B4D8-7F7A383004F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B1B2946-26B8-415D-8D06-BC21A737B0E7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5E86299-43F7-4BCD-BD49-0F316B54593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76CAD16-E5F4-4D56-A79A-813ABA943F3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0F55CE4-F609-464C-8CC2-F79CB26BA554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B11FEDF-23E8-4F3B-9AC3-47B4202B925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DEB6A2A-F88E-4962-9A52-B5A173870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12D4236-0AC5-44C6-B91A-2BFF22C5062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8243018-8AEE-4433-ABD7-99346DBB3E37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3C4AAA1C-E61B-402F-89B9-A9B28B434C6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085F277-CCF8-43A7-B698-EA1C930CC8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D4B8CF25-1A88-41D0-9919-09B83B1F7EB3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EEDEC7-A96A-4F21-8AC0-B5C485698F1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AE7A743-3854-4C75-ABB2-C3F6DED431C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80D969-219B-4E5F-9486-5D584F651103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D7530C9-B496-4D72-AE02-E6D21B0859D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682783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13181" y="3092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Муниципальная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379980" y="69705"/>
            <a:ext cx="55443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М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униципальная программа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12452" y="3086545"/>
            <a:ext cx="4212000" cy="298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D4349-AB47-4F5E-AD73-C8C46A901F7E}"/>
              </a:ext>
            </a:extLst>
          </p:cNvPr>
          <p:cNvSpPr/>
          <p:nvPr/>
        </p:nvSpPr>
        <p:spPr>
          <a:xfrm>
            <a:off x="1105915" y="3086545"/>
            <a:ext cx="53282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П</a:t>
            </a:r>
            <a:r>
              <a:rPr lang="ru-RU" sz="3600" b="1" dirty="0">
                <a:solidFill>
                  <a:srgbClr val="D6AA6C"/>
                </a:solidFill>
                <a:latin typeface="+mj-lt"/>
              </a:rPr>
              <a:t>ереселение граждан из аварийного жилищного фонда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6E99CD4-997B-48C0-ACBA-ECBB4C87B4EF}"/>
              </a:ext>
            </a:extLst>
          </p:cNvPr>
          <p:cNvSpPr/>
          <p:nvPr/>
        </p:nvSpPr>
        <p:spPr>
          <a:xfrm>
            <a:off x="-82348" y="1990352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blipFill>
                  <a:blip r:embed="rId6"/>
                  <a:tile tx="0" ty="0" sx="100000" sy="100000" flip="none" algn="tl"/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" panose="020406040505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722767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  <p:bldP spid="14" grpId="0"/>
      <p:bldP spid="3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rgbClr val="F9B65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4FC626-F615-412D-AE4B-B55A0767E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51546"/>
              </p:ext>
            </p:extLst>
          </p:nvPr>
        </p:nvGraphicFramePr>
        <p:xfrm>
          <a:off x="279193" y="501651"/>
          <a:ext cx="11633613" cy="567134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5641">
                  <a:extLst>
                    <a:ext uri="{9D8B030D-6E8A-4147-A177-3AD203B41FA5}">
                      <a16:colId xmlns:a16="http://schemas.microsoft.com/office/drawing/2014/main" val="469089443"/>
                    </a:ext>
                  </a:extLst>
                </a:gridCol>
                <a:gridCol w="4902121">
                  <a:extLst>
                    <a:ext uri="{9D8B030D-6E8A-4147-A177-3AD203B41FA5}">
                      <a16:colId xmlns:a16="http://schemas.microsoft.com/office/drawing/2014/main" val="668675171"/>
                    </a:ext>
                  </a:extLst>
                </a:gridCol>
                <a:gridCol w="1066821">
                  <a:extLst>
                    <a:ext uri="{9D8B030D-6E8A-4147-A177-3AD203B41FA5}">
                      <a16:colId xmlns:a16="http://schemas.microsoft.com/office/drawing/2014/main" val="2932315274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1403181509"/>
                    </a:ext>
                  </a:extLst>
                </a:gridCol>
                <a:gridCol w="1126923">
                  <a:extLst>
                    <a:ext uri="{9D8B030D-6E8A-4147-A177-3AD203B41FA5}">
                      <a16:colId xmlns:a16="http://schemas.microsoft.com/office/drawing/2014/main" val="303575483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65904988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1965023431"/>
                    </a:ext>
                  </a:extLst>
                </a:gridCol>
                <a:gridCol w="1051796">
                  <a:extLst>
                    <a:ext uri="{9D8B030D-6E8A-4147-A177-3AD203B41FA5}">
                      <a16:colId xmlns:a16="http://schemas.microsoft.com/office/drawing/2014/main" val="965351775"/>
                    </a:ext>
                  </a:extLst>
                </a:gridCol>
              </a:tblGrid>
              <a:tr h="853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Единицы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отчетного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текущего года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(2021)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очередной год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(2022)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первый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(2023)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Прогноз на второй год планового периода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(2024)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4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590438"/>
                  </a:ext>
                </a:extLst>
              </a:tr>
              <a:tr h="31117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563353"/>
                  </a:ext>
                </a:extLst>
              </a:tr>
              <a:tr h="2409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1. Обеспечение устойчивого сокращения непригодного для проживания жилищного фонда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38691"/>
                  </a:ext>
                </a:extLst>
              </a:tr>
              <a:tr h="532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Общая площадь аварийного фонда, подлежащая расселению до 01.09.2025, в том числе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квадратных метров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2,546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4,91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346492"/>
                  </a:ext>
                </a:extLst>
              </a:tr>
              <a:tr h="3613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подлежащих расселению из аварийного фонда до 01.09.2025, в том числе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27886"/>
                  </a:ext>
                </a:extLst>
              </a:tr>
              <a:tr h="26098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2. Обеспечение мероприятий по переселению граждан из аварийного жилищного фонда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860704"/>
                  </a:ext>
                </a:extLst>
              </a:tr>
              <a:tr h="3412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переселенных из аварийного жилищного фонда за счет муниципальных программ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845696"/>
                  </a:ext>
                </a:extLst>
              </a:tr>
              <a:tr h="5119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переселенных из аварийного жилищного фонда, признанного таковым после 01.01.2017, переселенных по второй подпрограмме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678636"/>
                  </a:ext>
                </a:extLst>
              </a:tr>
              <a:tr h="3412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переселённых жителей из аварийного жилищного фонда за счет внебюджетных источников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344549"/>
                  </a:ext>
                </a:extLst>
              </a:tr>
              <a:tr h="5119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подрограмме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447248"/>
                  </a:ext>
                </a:extLst>
              </a:tr>
              <a:tr h="38143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3. Обеспечение мероприятий в рамках Адресной программы Московской области «Переселение граждан из аварийного жилищного фонда в Московской области на 2016-2021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">
                      <a:fgClr>
                        <a:srgbClr val="F9B658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10607"/>
                  </a:ext>
                </a:extLst>
              </a:tr>
              <a:tr h="5119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переселенных из аварийного жилищного фонда, признанного таковым до 01.01.2017, переселенных по адресной программе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945815"/>
                  </a:ext>
                </a:extLst>
              </a:tr>
              <a:tr h="5119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граждан, переселенных из аварийного жилищного фонда, признанного таковым после 01.01.2017, переселенных по адресной программе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Тысяча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01" marR="7701" marT="7701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012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730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В России с 2019 года будут действовать новые пенсионные льготы — Столица С">
            <a:extLst>
              <a:ext uri="{FF2B5EF4-FFF2-40B4-BE49-F238E27FC236}">
                <a16:creationId xmlns:a16="http://schemas.microsoft.com/office/drawing/2014/main" id="{CF0F04ED-FA48-49CE-9568-017B7BB2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1" y="-29265"/>
            <a:ext cx="8392732" cy="68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5" y="0"/>
            <a:ext cx="4230565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A62B55-D067-4E11-B80C-A6DFF0176664}"/>
              </a:ext>
            </a:extLst>
          </p:cNvPr>
          <p:cNvSpPr/>
          <p:nvPr/>
        </p:nvSpPr>
        <p:spPr>
          <a:xfrm>
            <a:off x="167818" y="2559818"/>
            <a:ext cx="5692388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178343" y="5273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Интересы целевых 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568878" y="-11996"/>
            <a:ext cx="48902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И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нтересы целевых групп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20413D-3231-4E04-8397-107959352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8" y="2942843"/>
            <a:ext cx="42100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9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54697B">
              <a:alpha val="70000"/>
            </a:srgbClr>
          </a:solidFill>
          <a:ln>
            <a:solidFill>
              <a:srgbClr val="5469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chemeClr val="accent6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75B2C86-5FE7-4DED-B777-85D7A8652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934615"/>
              </p:ext>
            </p:extLst>
          </p:nvPr>
        </p:nvGraphicFramePr>
        <p:xfrm>
          <a:off x="192157" y="501650"/>
          <a:ext cx="11844268" cy="575012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40749">
                  <a:extLst>
                    <a:ext uri="{9D8B030D-6E8A-4147-A177-3AD203B41FA5}">
                      <a16:colId xmlns:a16="http://schemas.microsoft.com/office/drawing/2014/main" val="2264782007"/>
                    </a:ext>
                  </a:extLst>
                </a:gridCol>
                <a:gridCol w="1604996">
                  <a:extLst>
                    <a:ext uri="{9D8B030D-6E8A-4147-A177-3AD203B41FA5}">
                      <a16:colId xmlns:a16="http://schemas.microsoft.com/office/drawing/2014/main" val="2341549654"/>
                    </a:ext>
                  </a:extLst>
                </a:gridCol>
                <a:gridCol w="1034329">
                  <a:extLst>
                    <a:ext uri="{9D8B030D-6E8A-4147-A177-3AD203B41FA5}">
                      <a16:colId xmlns:a16="http://schemas.microsoft.com/office/drawing/2014/main" val="2943666160"/>
                    </a:ext>
                  </a:extLst>
                </a:gridCol>
                <a:gridCol w="1331551">
                  <a:extLst>
                    <a:ext uri="{9D8B030D-6E8A-4147-A177-3AD203B41FA5}">
                      <a16:colId xmlns:a16="http://schemas.microsoft.com/office/drawing/2014/main" val="2710421244"/>
                    </a:ext>
                  </a:extLst>
                </a:gridCol>
                <a:gridCol w="1390995">
                  <a:extLst>
                    <a:ext uri="{9D8B030D-6E8A-4147-A177-3AD203B41FA5}">
                      <a16:colId xmlns:a16="http://schemas.microsoft.com/office/drawing/2014/main" val="3950721625"/>
                    </a:ext>
                  </a:extLst>
                </a:gridCol>
                <a:gridCol w="4101654">
                  <a:extLst>
                    <a:ext uri="{9D8B030D-6E8A-4147-A177-3AD203B41FA5}">
                      <a16:colId xmlns:a16="http://schemas.microsoft.com/office/drawing/2014/main" val="3073885389"/>
                    </a:ext>
                  </a:extLst>
                </a:gridCol>
                <a:gridCol w="927282">
                  <a:extLst>
                    <a:ext uri="{9D8B030D-6E8A-4147-A177-3AD203B41FA5}">
                      <a16:colId xmlns:a16="http://schemas.microsoft.com/office/drawing/2014/main" val="2958030048"/>
                    </a:ext>
                  </a:extLst>
                </a:gridCol>
                <a:gridCol w="1212712">
                  <a:extLst>
                    <a:ext uri="{9D8B030D-6E8A-4147-A177-3AD203B41FA5}">
                      <a16:colId xmlns:a16="http://schemas.microsoft.com/office/drawing/2014/main" val="2809327920"/>
                    </a:ext>
                  </a:extLst>
                </a:gridCol>
              </a:tblGrid>
              <a:tr h="46399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Информация о расходах бюджета с учетом интересов целевых групп пользователей на 2022 год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364157"/>
                  </a:ext>
                </a:extLst>
              </a:tr>
              <a:tr h="78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 в месяц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Прогноз (объем средств) на 2022 год (тыс. руб.)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357445"/>
                  </a:ext>
                </a:extLst>
              </a:tr>
              <a:tr h="1637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Медицинские работники государственных медицинских организаций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Предоставление мер социальной поддержки врачебному персоналу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Постановление администрации городского округа Орехово-Зуево Московской области от  19.04.2017 №396  "Об утверждении порядка предоставления мер социальной поддержки отдельным категориям медицинских работников государственных медицинских организаций, подведомственных Министерству здравоохранения МО, находящихся на территории  г.о. Орехово-Зуево(в редакции постановлений  от 10.03.2020 №806) , Решение Совета депутатов от 24.11.2016 №317/32, (в редакции    №458/49 от 28.02.2018, №555/60 от 31.01.2019, №112/8 от 30.01.20)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12 000 (фиксироннная выплата)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9 792,00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700130"/>
                  </a:ext>
                </a:extLst>
              </a:tr>
              <a:tr h="2047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Родители (законные представитель) воспитанников ДОУ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10 700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4,621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Постановление Пр-ва МО от 26.05.2014 № 378/17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расходования субвенций бюджетам муниципальных образований Московской области на выплату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526,18 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(средний расчет)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67 562,00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186947"/>
                  </a:ext>
                </a:extLst>
              </a:tr>
              <a:tr h="818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Учащиеся по адаптированным и основным общеобразовательным программам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Компенсация проезда к месту учебы и обратно отдельным категориям обучающимся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З-н МО  № 7/2005-ОЗ 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«О компенсации расходов на проезд к месту учебы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 обратно отдельным категориям обучающихся»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706,06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(средний расчет)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932,00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900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5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54697B">
              <a:alpha val="70000"/>
            </a:srgbClr>
          </a:solidFill>
          <a:ln>
            <a:solidFill>
              <a:srgbClr val="5469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chemeClr val="accent6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79DE106-BE26-4293-877D-02DC2CB1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43537"/>
              </p:ext>
            </p:extLst>
          </p:nvPr>
        </p:nvGraphicFramePr>
        <p:xfrm>
          <a:off x="142461" y="501651"/>
          <a:ext cx="11893965" cy="5671342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41759">
                  <a:extLst>
                    <a:ext uri="{9D8B030D-6E8A-4147-A177-3AD203B41FA5}">
                      <a16:colId xmlns:a16="http://schemas.microsoft.com/office/drawing/2014/main" val="2239252146"/>
                    </a:ext>
                  </a:extLst>
                </a:gridCol>
                <a:gridCol w="1611730">
                  <a:extLst>
                    <a:ext uri="{9D8B030D-6E8A-4147-A177-3AD203B41FA5}">
                      <a16:colId xmlns:a16="http://schemas.microsoft.com/office/drawing/2014/main" val="3422738909"/>
                    </a:ext>
                  </a:extLst>
                </a:gridCol>
                <a:gridCol w="1038669">
                  <a:extLst>
                    <a:ext uri="{9D8B030D-6E8A-4147-A177-3AD203B41FA5}">
                      <a16:colId xmlns:a16="http://schemas.microsoft.com/office/drawing/2014/main" val="1532862252"/>
                    </a:ext>
                  </a:extLst>
                </a:gridCol>
                <a:gridCol w="1337138">
                  <a:extLst>
                    <a:ext uri="{9D8B030D-6E8A-4147-A177-3AD203B41FA5}">
                      <a16:colId xmlns:a16="http://schemas.microsoft.com/office/drawing/2014/main" val="269522362"/>
                    </a:ext>
                  </a:extLst>
                </a:gridCol>
                <a:gridCol w="1396832">
                  <a:extLst>
                    <a:ext uri="{9D8B030D-6E8A-4147-A177-3AD203B41FA5}">
                      <a16:colId xmlns:a16="http://schemas.microsoft.com/office/drawing/2014/main" val="2169311344"/>
                    </a:ext>
                  </a:extLst>
                </a:gridCol>
                <a:gridCol w="4118864">
                  <a:extLst>
                    <a:ext uri="{9D8B030D-6E8A-4147-A177-3AD203B41FA5}">
                      <a16:colId xmlns:a16="http://schemas.microsoft.com/office/drawing/2014/main" val="4101775644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1681840145"/>
                    </a:ext>
                  </a:extLst>
                </a:gridCol>
                <a:gridCol w="1349078">
                  <a:extLst>
                    <a:ext uri="{9D8B030D-6E8A-4147-A177-3AD203B41FA5}">
                      <a16:colId xmlns:a16="http://schemas.microsoft.com/office/drawing/2014/main" val="2630092030"/>
                    </a:ext>
                  </a:extLst>
                </a:gridCol>
              </a:tblGrid>
              <a:tr h="47193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Информация о расходах бюджета с учетом интересов целевых групп пользователей на 2022 год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6267"/>
                  </a:ext>
                </a:extLst>
              </a:tr>
              <a:tr h="796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 в месяц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Прогноз (объем средств) на 2022 год (</a:t>
                      </a: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.)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72592"/>
                  </a:ext>
                </a:extLst>
              </a:tr>
              <a:tr h="8973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Учащихся проживающие   в сельской местности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170,00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0,073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Подвоз учащихся к месту обучения расположенные в сельских населенных пунктах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Федеральный закон РФ "Об образовании в Российской Федерации № 273-ФЗ ст.40 (областные 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1637,91</a:t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(средний расчет)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2 506,00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78866"/>
                  </a:ext>
                </a:extLst>
              </a:tr>
              <a:tr h="440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Муниципальные средства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3 800,00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822341"/>
                  </a:ext>
                </a:extLst>
              </a:tr>
              <a:tr h="2024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Родители (законные представители) детей в возрасте от 7 до 15 лет включит.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0,155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Компенсация стоимости путевки родителям (законным представителям), самостоятельно приобретающим путевки в организации отдыха и оздоровления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Постановления администрации </a:t>
                      </a:r>
                      <a:r>
                        <a:rPr lang="ru-RU" sz="1000" u="none" strike="noStrike" dirty="0" err="1">
                          <a:effectLst/>
                        </a:rPr>
                        <a:t>г.о</a:t>
                      </a:r>
                      <a:r>
                        <a:rPr lang="ru-RU" sz="1000" u="none" strike="noStrike" dirty="0">
                          <a:effectLst/>
                        </a:rPr>
                        <a:t>. Орехово-Зуево № 674 от 20.06.2017 г. “Об утверждении Порядка предоставления частичной компенсации или частичной (полной) оплаты стоимости путевок для детей граждан Российской Федерации, состоящих на регистрационном учете по месту жительства в городском округе Орехово-Зуево”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12366,67    (средний расчет единовременной выплаты)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4 452,00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528649"/>
                  </a:ext>
                </a:extLst>
              </a:tr>
              <a:tr h="104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Граждане, получающие субсидию на оплату жилого помещения и коммунальных услуг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4,750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Предоставление гражданам субсидий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Постановление от 21.05.2020г. №1486 "Об утверждении административного регламента предоставления государственной услуги "Предоставление гражданам субсидий на оплату жилого помещения и коммунальных услуг"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1 545,55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204 013,00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180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7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1C996-EBEB-4756-B663-66BE51B43E28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CAC63DA0-C528-4E4F-B3F8-FD491CB8D4A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54697B">
              <a:alpha val="70000"/>
            </a:srgbClr>
          </a:solidFill>
          <a:ln>
            <a:solidFill>
              <a:srgbClr val="5469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chemeClr val="accent6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9B6DE3F-153B-4390-A4FF-F986EF134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523248"/>
              </p:ext>
            </p:extLst>
          </p:nvPr>
        </p:nvGraphicFramePr>
        <p:xfrm>
          <a:off x="152400" y="433137"/>
          <a:ext cx="11884026" cy="592327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41497">
                  <a:extLst>
                    <a:ext uri="{9D8B030D-6E8A-4147-A177-3AD203B41FA5}">
                      <a16:colId xmlns:a16="http://schemas.microsoft.com/office/drawing/2014/main" val="1792004315"/>
                    </a:ext>
                  </a:extLst>
                </a:gridCol>
                <a:gridCol w="1609978">
                  <a:extLst>
                    <a:ext uri="{9D8B030D-6E8A-4147-A177-3AD203B41FA5}">
                      <a16:colId xmlns:a16="http://schemas.microsoft.com/office/drawing/2014/main" val="305703125"/>
                    </a:ext>
                  </a:extLst>
                </a:gridCol>
                <a:gridCol w="405476">
                  <a:extLst>
                    <a:ext uri="{9D8B030D-6E8A-4147-A177-3AD203B41FA5}">
                      <a16:colId xmlns:a16="http://schemas.microsoft.com/office/drawing/2014/main" val="4101983176"/>
                    </a:ext>
                  </a:extLst>
                </a:gridCol>
                <a:gridCol w="635048">
                  <a:extLst>
                    <a:ext uri="{9D8B030D-6E8A-4147-A177-3AD203B41FA5}">
                      <a16:colId xmlns:a16="http://schemas.microsoft.com/office/drawing/2014/main" val="30535480"/>
                    </a:ext>
                  </a:extLst>
                </a:gridCol>
                <a:gridCol w="1335686">
                  <a:extLst>
                    <a:ext uri="{9D8B030D-6E8A-4147-A177-3AD203B41FA5}">
                      <a16:colId xmlns:a16="http://schemas.microsoft.com/office/drawing/2014/main" val="1693500251"/>
                    </a:ext>
                  </a:extLst>
                </a:gridCol>
                <a:gridCol w="1395314">
                  <a:extLst>
                    <a:ext uri="{9D8B030D-6E8A-4147-A177-3AD203B41FA5}">
                      <a16:colId xmlns:a16="http://schemas.microsoft.com/office/drawing/2014/main" val="1224357376"/>
                    </a:ext>
                  </a:extLst>
                </a:gridCol>
                <a:gridCol w="4114390">
                  <a:extLst>
                    <a:ext uri="{9D8B030D-6E8A-4147-A177-3AD203B41FA5}">
                      <a16:colId xmlns:a16="http://schemas.microsoft.com/office/drawing/2014/main" val="3445764183"/>
                    </a:ext>
                  </a:extLst>
                </a:gridCol>
                <a:gridCol w="799026">
                  <a:extLst>
                    <a:ext uri="{9D8B030D-6E8A-4147-A177-3AD203B41FA5}">
                      <a16:colId xmlns:a16="http://schemas.microsoft.com/office/drawing/2014/main" val="2888764434"/>
                    </a:ext>
                  </a:extLst>
                </a:gridCol>
                <a:gridCol w="1347611">
                  <a:extLst>
                    <a:ext uri="{9D8B030D-6E8A-4147-A177-3AD203B41FA5}">
                      <a16:colId xmlns:a16="http://schemas.microsoft.com/office/drawing/2014/main" val="353325100"/>
                    </a:ext>
                  </a:extLst>
                </a:gridCol>
              </a:tblGrid>
              <a:tr h="41847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Информация о расходах бюджета с учетом интересов целевых групп пользователей на 2022 год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451776"/>
                  </a:ext>
                </a:extLst>
              </a:tr>
              <a:tr h="705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 в месяц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Прогноз (объем средств) на 2022 год (</a:t>
                      </a:r>
                      <a:r>
                        <a:rPr lang="ru-RU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тыс.руб</a:t>
                      </a: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.)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solidFill>
                      <a:srgbClr val="879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780992"/>
                  </a:ext>
                </a:extLst>
              </a:tr>
              <a:tr h="1107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Лица, замещавшим муниципальные должности и должности муниципальной службы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0,117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Выплата пенсии за выслугу лет лицам, замещавшим муниципальные должности и должности муниципальной службы.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Законы Московской области № 118/2002-ОЗ,    от 28.12.2016 N 194/2016-ОЗ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8 956,13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29 232,80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78773"/>
                  </a:ext>
                </a:extLst>
              </a:tr>
              <a:tr h="1476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Муниципальные служащие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0,014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Повышение квалификации муниципальных служащих, и специалистов администрации Орехово-Зуевского городского округа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Федеральный закон от 02.03.2007 N 25-ФЗ "О муниципальной службе в Российской Федерации"</a:t>
                      </a:r>
                      <a:br>
                        <a:rPr lang="ru-RU" sz="1000" u="none" strike="noStrike">
                          <a:effectLst/>
                        </a:rPr>
                      </a:br>
                      <a:br>
                        <a:rPr lang="ru-RU" sz="1000" u="none" strike="noStrike">
                          <a:effectLst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1 550,51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614,00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777761"/>
                  </a:ext>
                </a:extLst>
              </a:tr>
              <a:tr h="2030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Молодые семьи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семей 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(36 человек)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 жилого дома (социальная выплата)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Постановление правительства РФ от 30.12.2017 г. № 1710 об Утверждении государственной программы РФ "Обеспечение доступным и комфортным жильем и коммунальными услугами граждан РФ" ; Постановление правительства МО от 25.10.2016 г. №790/39 об утверждении государственной  программы  "Жилище» на 2017-2027 годы          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 (пос. изменения постановление №1813 от 27.05.12021 г).                                                                                                                             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483 973,87          (среднее значение на одного члена семьи)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17 423, 06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8" marR="7918" marT="7918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003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4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FC8B1B76-5744-4195-8D35-DD225582A53F}"/>
              </a:ext>
            </a:extLst>
          </p:cNvPr>
          <p:cNvSpPr/>
          <p:nvPr/>
        </p:nvSpPr>
        <p:spPr>
          <a:xfrm>
            <a:off x="279193" y="271318"/>
            <a:ext cx="11633614" cy="6085031"/>
          </a:xfrm>
          <a:prstGeom prst="flowChartProcess">
            <a:avLst/>
          </a:prstGeom>
          <a:pattFill prst="pct25">
            <a:fgClr>
              <a:schemeClr val="accent6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7BA37EF-A2EB-4C5F-A5DB-5CCFA4877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38574"/>
              </p:ext>
            </p:extLst>
          </p:nvPr>
        </p:nvGraphicFramePr>
        <p:xfrm>
          <a:off x="121826" y="152400"/>
          <a:ext cx="11914599" cy="656907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42118">
                  <a:extLst>
                    <a:ext uri="{9D8B030D-6E8A-4147-A177-3AD203B41FA5}">
                      <a16:colId xmlns:a16="http://schemas.microsoft.com/office/drawing/2014/main" val="1401664838"/>
                    </a:ext>
                  </a:extLst>
                </a:gridCol>
                <a:gridCol w="1614120">
                  <a:extLst>
                    <a:ext uri="{9D8B030D-6E8A-4147-A177-3AD203B41FA5}">
                      <a16:colId xmlns:a16="http://schemas.microsoft.com/office/drawing/2014/main" val="3885412331"/>
                    </a:ext>
                  </a:extLst>
                </a:gridCol>
                <a:gridCol w="406519">
                  <a:extLst>
                    <a:ext uri="{9D8B030D-6E8A-4147-A177-3AD203B41FA5}">
                      <a16:colId xmlns:a16="http://schemas.microsoft.com/office/drawing/2014/main" val="2760097759"/>
                    </a:ext>
                  </a:extLst>
                </a:gridCol>
                <a:gridCol w="636681">
                  <a:extLst>
                    <a:ext uri="{9D8B030D-6E8A-4147-A177-3AD203B41FA5}">
                      <a16:colId xmlns:a16="http://schemas.microsoft.com/office/drawing/2014/main" val="705686272"/>
                    </a:ext>
                  </a:extLst>
                </a:gridCol>
                <a:gridCol w="1339122">
                  <a:extLst>
                    <a:ext uri="{9D8B030D-6E8A-4147-A177-3AD203B41FA5}">
                      <a16:colId xmlns:a16="http://schemas.microsoft.com/office/drawing/2014/main" val="3444410274"/>
                    </a:ext>
                  </a:extLst>
                </a:gridCol>
                <a:gridCol w="1398904">
                  <a:extLst>
                    <a:ext uri="{9D8B030D-6E8A-4147-A177-3AD203B41FA5}">
                      <a16:colId xmlns:a16="http://schemas.microsoft.com/office/drawing/2014/main" val="3358653671"/>
                    </a:ext>
                  </a:extLst>
                </a:gridCol>
                <a:gridCol w="4124975">
                  <a:extLst>
                    <a:ext uri="{9D8B030D-6E8A-4147-A177-3AD203B41FA5}">
                      <a16:colId xmlns:a16="http://schemas.microsoft.com/office/drawing/2014/main" val="133416758"/>
                    </a:ext>
                  </a:extLst>
                </a:gridCol>
                <a:gridCol w="801081">
                  <a:extLst>
                    <a:ext uri="{9D8B030D-6E8A-4147-A177-3AD203B41FA5}">
                      <a16:colId xmlns:a16="http://schemas.microsoft.com/office/drawing/2014/main" val="2385256548"/>
                    </a:ext>
                  </a:extLst>
                </a:gridCol>
                <a:gridCol w="1351079">
                  <a:extLst>
                    <a:ext uri="{9D8B030D-6E8A-4147-A177-3AD203B41FA5}">
                      <a16:colId xmlns:a16="http://schemas.microsoft.com/office/drawing/2014/main" val="1619391988"/>
                    </a:ext>
                  </a:extLst>
                </a:gridCol>
              </a:tblGrid>
              <a:tr h="38128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Информация о расходах бюджета с учетом интересов целевых групп пользователей на 2022 год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142429"/>
                  </a:ext>
                </a:extLst>
              </a:tr>
              <a:tr h="749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 в месяц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Прогноз (объем средств) на 2022 год (тыс. руб.)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solidFill>
                      <a:srgbClr val="879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50734"/>
                  </a:ext>
                </a:extLst>
              </a:tr>
              <a:tr h="16821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Дети - сироты и дети, оставшимся без попечения родителей , а также лица из их числа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Оказание государственной поддержки в решении жилищной проблемы детей - сирот и детей, оставшимся без попечения родителей , а также лиц из их числа ( предоставление жилого помещения)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Федеральный закон от 21.12.1996 № 159-ФЗ (ред. от 07.03.2018) "О дополнительных гарантиях по социальной поддержке детей -сирот и детей , оставшихся без попечения родителей";                                                                                                Постановление правительстава МО от 25.10.2016 г. №790/39 об утверждении государственной  программы  "Жилище" на 2017-2027 годы             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 (пос. изменения постановление №1813 от 27.05.12021 г).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2 396 745,48 (среднее значение на одного члена семьи)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74 299, 11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830675"/>
                  </a:ext>
                </a:extLst>
              </a:tr>
              <a:tr h="89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Инвалиды и семьи имеющие детей инвалидов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Социальная выплата на приобретение жилого помещения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 Федеральный закон от 12.01.1995 года № 5-ФЗ (о ветеранах), Федеральный закон  от 24.11.1995 № 181-ФЗ ( о социальной защите инвалидов РФ)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18.12.2019(пос. изменения постановление №1813 от 27.05.12021 г).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1 261 500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(разовая выплата)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1 261, 50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387194"/>
                  </a:ext>
                </a:extLst>
              </a:tr>
              <a:tr h="922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Инвалиды и ветераны боевых действий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Социальная выплата на приобретение жилого помещения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Федеральный закон от 12.01.1995 года № 5-ФЗ (о ветеранах), Федеральный закон  от 24.11.1995 № 181-ФЗ ( о социальной защите инвалидов РФ)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 (пос. изменения постановление №1813 от 27.05.12021 г).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1 261 500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(разовая выплата)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1 261, 50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416080"/>
                  </a:ext>
                </a:extLst>
              </a:tr>
              <a:tr h="1639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Многодетные семьи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семья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(8 человек)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0,003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 жилого дома (социальная выплата)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 Федеральный закон от 12.01.1995 года № 5-ФЗ (о ветеранах), Федеральный закон  от 24.11.1995 № 181-ФЗ ( о социальной защите инвалидов РФ)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 (пос. изменения постановление №1813 от 27.05.12021 г).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791 158,56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(среднее значение на одного члена семьи)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6 329, 27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088068"/>
                  </a:ext>
                </a:extLst>
              </a:tr>
              <a:tr h="296851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7" marR="6917" marT="6917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* справочно сообщаем численность городского округа Орехово-Зуево на 2021 год составляет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7" marR="6917" marT="691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231575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7" marR="6917" marT="691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тысяч человек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17" marR="6917" marT="691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7" marR="6917" marT="6917" marB="0" anchor="b"/>
                </a:tc>
                <a:extLst>
                  <a:ext uri="{0D108BD9-81ED-4DB2-BD59-A6C34878D82A}">
                    <a16:rowId xmlns:a16="http://schemas.microsoft.com/office/drawing/2014/main" val="927581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003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4C2962-1863-4E68-A1AA-52F2E08B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0029" y="0"/>
            <a:ext cx="794197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5" y="0"/>
            <a:ext cx="4230565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EBF3FA-A625-473B-89FF-F11C5872E8C9}"/>
              </a:ext>
            </a:extLst>
          </p:cNvPr>
          <p:cNvSpPr/>
          <p:nvPr/>
        </p:nvSpPr>
        <p:spPr>
          <a:xfrm>
            <a:off x="169200" y="2559600"/>
            <a:ext cx="5691600" cy="3718800"/>
          </a:xfrm>
          <a:prstGeom prst="rect">
            <a:avLst/>
          </a:prstGeom>
          <a:solidFill>
            <a:srgbClr val="9C43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BF24A-27FA-42EF-A210-F50723BC03C4}"/>
              </a:ext>
            </a:extLst>
          </p:cNvPr>
          <p:cNvSpPr txBox="1"/>
          <p:nvPr/>
        </p:nvSpPr>
        <p:spPr>
          <a:xfrm>
            <a:off x="383577" y="197655"/>
            <a:ext cx="72106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Общественно значимые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D43A39-B5C8-4820-8492-814B97F6E4E4}"/>
              </a:ext>
            </a:extLst>
          </p:cNvPr>
          <p:cNvSpPr/>
          <p:nvPr/>
        </p:nvSpPr>
        <p:spPr>
          <a:xfrm>
            <a:off x="658813" y="143381"/>
            <a:ext cx="569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C4341"/>
                </a:solidFill>
                <a:latin typeface="+mj-lt"/>
              </a:rPr>
              <a:t>О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бщественно значимые проекты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426E13B-A195-4773-8A3F-0F2508472847}"/>
              </a:ext>
            </a:extLst>
          </p:cNvPr>
          <p:cNvSpPr/>
          <p:nvPr/>
        </p:nvSpPr>
        <p:spPr>
          <a:xfrm>
            <a:off x="759600" y="2944800"/>
            <a:ext cx="4212000" cy="2952000"/>
          </a:xfrm>
          <a:prstGeom prst="rect">
            <a:avLst/>
          </a:prstGeom>
          <a:solidFill>
            <a:srgbClr val="9C43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DDBF0B-98DE-4D09-9924-496D2CA9B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95" y="3429000"/>
            <a:ext cx="1484434" cy="18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66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1,722 BEST Construction Silhouette Cement Truck IMAGES, STOCK PHOTOS &amp;amp;  VECTORS | Adobe Stock">
            <a:extLst>
              <a:ext uri="{FF2B5EF4-FFF2-40B4-BE49-F238E27FC236}">
                <a16:creationId xmlns:a16="http://schemas.microsoft.com/office/drawing/2014/main" id="{E533A7AB-6FA4-43FA-827B-A80F634B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58" y="4449311"/>
            <a:ext cx="3538385" cy="22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1" name="Диаграмма 80">
            <a:extLst>
              <a:ext uri="{FF2B5EF4-FFF2-40B4-BE49-F238E27FC236}">
                <a16:creationId xmlns:a16="http://schemas.microsoft.com/office/drawing/2014/main" id="{AA7AF372-92BF-4E72-B07D-0C9582DF09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517844"/>
              </p:ext>
            </p:extLst>
          </p:nvPr>
        </p:nvGraphicFramePr>
        <p:xfrm>
          <a:off x="467755" y="1520801"/>
          <a:ext cx="5499250" cy="319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0" name="Диаграмма 79">
            <a:extLst>
              <a:ext uri="{FF2B5EF4-FFF2-40B4-BE49-F238E27FC236}">
                <a16:creationId xmlns:a16="http://schemas.microsoft.com/office/drawing/2014/main" id="{5C5C5878-8FAB-4BB5-BDAD-EA28123D4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756052"/>
              </p:ext>
            </p:extLst>
          </p:nvPr>
        </p:nvGraphicFramePr>
        <p:xfrm>
          <a:off x="6732765" y="1661594"/>
          <a:ext cx="5499250" cy="319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877E27-EFDC-433B-B0E6-6398AEDB5041}"/>
              </a:ext>
            </a:extLst>
          </p:cNvPr>
          <p:cNvSpPr/>
          <p:nvPr/>
        </p:nvSpPr>
        <p:spPr>
          <a:xfrm>
            <a:off x="345771" y="1594918"/>
            <a:ext cx="3735393" cy="307777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Средняя месячная заработная плата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F7B3FBF-29BD-4647-9722-155FA7684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416588"/>
              </p:ext>
            </p:extLst>
          </p:nvPr>
        </p:nvGraphicFramePr>
        <p:xfrm>
          <a:off x="658813" y="76242"/>
          <a:ext cx="11345592" cy="1337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45592">
                  <a:extLst>
                    <a:ext uri="{9D8B030D-6E8A-4147-A177-3AD203B41FA5}">
                      <a16:colId xmlns:a16="http://schemas.microsoft.com/office/drawing/2014/main" val="3750561713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9C4341"/>
                          </a:solidFill>
                          <a:latin typeface="+mj-lt"/>
                          <a:ea typeface="+mn-ea"/>
                          <a:cs typeface="+mn-cs"/>
                        </a:rPr>
                        <a:t>СВЕДЕНИЯ ОБ ОТДЕЛЬНЫХ ПОКАЗАТЕЛЯХ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9C4341"/>
                          </a:solidFill>
                          <a:latin typeface="+mj-lt"/>
                          <a:ea typeface="+mn-ea"/>
                          <a:cs typeface="+mn-cs"/>
                        </a:rPr>
                        <a:t>СОЦИАЛЬНО-ЭКОНОМИЧЕСКОГО РАЗВИТИЯ МУНИЦИПАЛЬНОГО ОБРАЗОВАНИЯ МОСКОВСКОЙ ОБЛАСТИ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85170"/>
                  </a:ext>
                </a:extLst>
              </a:tr>
            </a:tbl>
          </a:graphicData>
        </a:graphic>
      </p:graphicFrame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271E17C-3B08-442B-8FB1-CCB228055352}"/>
              </a:ext>
            </a:extLst>
          </p:cNvPr>
          <p:cNvSpPr/>
          <p:nvPr/>
        </p:nvSpPr>
        <p:spPr>
          <a:xfrm>
            <a:off x="6457839" y="1594918"/>
            <a:ext cx="4221894" cy="307777"/>
          </a:xfrm>
          <a:prstGeom prst="rect">
            <a:avLst/>
          </a:prstGeom>
          <a:noFill/>
          <a:effectLst>
            <a:outerShdw blurRad="50800" dist="38100" algn="l" rotWithShape="0">
              <a:srgbClr val="A6685B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Ввод в эксплуатацию жилых домов.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DB632011-FE7B-466A-A643-C4B51565FB60}"/>
              </a:ext>
            </a:extLst>
          </p:cNvPr>
          <p:cNvSpPr/>
          <p:nvPr/>
        </p:nvSpPr>
        <p:spPr>
          <a:xfrm>
            <a:off x="6963218" y="1854935"/>
            <a:ext cx="3211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(построенных за счет всех источников финансирования)</a:t>
            </a:r>
            <a:endParaRPr lang="ru-RU" sz="90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8DF5163-6F44-4C36-8F20-22139C9EE06C}"/>
              </a:ext>
            </a:extLst>
          </p:cNvPr>
          <p:cNvSpPr/>
          <p:nvPr/>
        </p:nvSpPr>
        <p:spPr>
          <a:xfrm>
            <a:off x="4840358" y="1651983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(руб.)</a:t>
            </a:r>
            <a:endParaRPr lang="ru-RU" sz="1400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5AEAB0E9-E4BF-460C-BF4E-4455579287C4}"/>
              </a:ext>
            </a:extLst>
          </p:cNvPr>
          <p:cNvSpPr/>
          <p:nvPr/>
        </p:nvSpPr>
        <p:spPr>
          <a:xfrm>
            <a:off x="11059706" y="1651983"/>
            <a:ext cx="965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тыс.кв.м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1400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30CE3C3-D00C-4938-9BF1-F20BA0ECAA3C}"/>
              </a:ext>
            </a:extLst>
          </p:cNvPr>
          <p:cNvSpPr/>
          <p:nvPr/>
        </p:nvSpPr>
        <p:spPr>
          <a:xfrm>
            <a:off x="11013381" y="1894318"/>
            <a:ext cx="11913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(общей площади)</a:t>
            </a:r>
            <a:endParaRPr lang="ru-RU" sz="900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26C3F8DE-026D-4FF0-89B0-1B0345F5D3EF}"/>
              </a:ext>
            </a:extLst>
          </p:cNvPr>
          <p:cNvSpPr/>
          <p:nvPr/>
        </p:nvSpPr>
        <p:spPr>
          <a:xfrm>
            <a:off x="5644150" y="1651983"/>
            <a:ext cx="441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(%)</a:t>
            </a:r>
            <a:endParaRPr lang="ru-RU" sz="1400" dirty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1DC47E2B-F7E0-4BEA-9E2D-66858E91111F}"/>
              </a:ext>
            </a:extLst>
          </p:cNvPr>
          <p:cNvSpPr/>
          <p:nvPr/>
        </p:nvSpPr>
        <p:spPr>
          <a:xfrm>
            <a:off x="5295999" y="1886198"/>
            <a:ext cx="11913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(к пред. году)</a:t>
            </a:r>
            <a:endParaRPr lang="ru-RU" sz="9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BC08D-0A19-4585-983C-E895664A1F82}"/>
              </a:ext>
            </a:extLst>
          </p:cNvPr>
          <p:cNvSpPr/>
          <p:nvPr/>
        </p:nvSpPr>
        <p:spPr>
          <a:xfrm>
            <a:off x="5425864" y="2103346"/>
            <a:ext cx="799824" cy="223435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107,7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B0D06256-9712-467A-9FE1-CC4FA965424B}"/>
              </a:ext>
            </a:extLst>
          </p:cNvPr>
          <p:cNvSpPr/>
          <p:nvPr/>
        </p:nvSpPr>
        <p:spPr>
          <a:xfrm>
            <a:off x="5425173" y="2976771"/>
            <a:ext cx="799824" cy="223435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108,7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369B077-1751-4E3A-8645-96CABEB2F15D}"/>
              </a:ext>
            </a:extLst>
          </p:cNvPr>
          <p:cNvSpPr/>
          <p:nvPr/>
        </p:nvSpPr>
        <p:spPr>
          <a:xfrm>
            <a:off x="5416313" y="3406652"/>
            <a:ext cx="799824" cy="223435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106,9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3566EEF8-CC47-493B-8E03-E57E5230017C}"/>
              </a:ext>
            </a:extLst>
          </p:cNvPr>
          <p:cNvSpPr/>
          <p:nvPr/>
        </p:nvSpPr>
        <p:spPr>
          <a:xfrm>
            <a:off x="5425173" y="3836533"/>
            <a:ext cx="799824" cy="223435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105,1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9D2A09A-C212-4CFD-8B81-1B424793F211}"/>
              </a:ext>
            </a:extLst>
          </p:cNvPr>
          <p:cNvSpPr/>
          <p:nvPr/>
        </p:nvSpPr>
        <p:spPr>
          <a:xfrm>
            <a:off x="5425173" y="2569378"/>
            <a:ext cx="799824" cy="223435"/>
          </a:xfrm>
          <a:prstGeom prst="rect">
            <a:avLst/>
          </a:prstGeom>
          <a:pattFill prst="pct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108,1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07F60CB-7B8C-4147-8AE7-DA8F3520B3C0}"/>
              </a:ext>
            </a:extLst>
          </p:cNvPr>
          <p:cNvCxnSpPr>
            <a:cxnSpLocks/>
          </p:cNvCxnSpPr>
          <p:nvPr/>
        </p:nvCxnSpPr>
        <p:spPr>
          <a:xfrm flipV="1">
            <a:off x="6352791" y="3657028"/>
            <a:ext cx="0" cy="42988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5B7B03D8-2719-43A4-96D4-BF4FFFCDC043}"/>
              </a:ext>
            </a:extLst>
          </p:cNvPr>
          <p:cNvCxnSpPr>
            <a:cxnSpLocks/>
          </p:cNvCxnSpPr>
          <p:nvPr/>
        </p:nvCxnSpPr>
        <p:spPr>
          <a:xfrm flipV="1">
            <a:off x="6346978" y="3191712"/>
            <a:ext cx="0" cy="42988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id="{3EEE58D9-4136-439C-9FD6-82C5BFD1CCBA}"/>
              </a:ext>
            </a:extLst>
          </p:cNvPr>
          <p:cNvCxnSpPr>
            <a:cxnSpLocks/>
          </p:cNvCxnSpPr>
          <p:nvPr/>
        </p:nvCxnSpPr>
        <p:spPr>
          <a:xfrm flipV="1">
            <a:off x="6346978" y="2686797"/>
            <a:ext cx="0" cy="42988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F1FF5266-C47A-4995-98FE-AF5BF5D93ACE}"/>
              </a:ext>
            </a:extLst>
          </p:cNvPr>
          <p:cNvCxnSpPr>
            <a:cxnSpLocks/>
          </p:cNvCxnSpPr>
          <p:nvPr/>
        </p:nvCxnSpPr>
        <p:spPr>
          <a:xfrm flipV="1">
            <a:off x="6346978" y="2215063"/>
            <a:ext cx="0" cy="429880"/>
          </a:xfrm>
          <a:prstGeom prst="straightConnector1">
            <a:avLst/>
          </a:prstGeom>
          <a:ln w="317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строитель , силуэт, работяге">
            <a:extLst>
              <a:ext uri="{FF2B5EF4-FFF2-40B4-BE49-F238E27FC236}">
                <a16:creationId xmlns:a16="http://schemas.microsoft.com/office/drawing/2014/main" id="{C5C30B27-AED7-488E-9A70-693FB63B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69" y="4900420"/>
            <a:ext cx="2374763" cy="15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Номер слайда 7">
            <a:extLst>
              <a:ext uri="{FF2B5EF4-FFF2-40B4-BE49-F238E27FC236}">
                <a16:creationId xmlns:a16="http://schemas.microsoft.com/office/drawing/2014/main" id="{C44AA763-39A3-4D5F-A9A0-56C2A93801C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8</a:t>
            </a:fld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8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8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50"/>
                                        <p:tgtEl>
                                          <p:spTgt spid="8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50"/>
                                        <p:tgtEl>
                                          <p:spTgt spid="8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8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250"/>
                                        <p:tgtEl>
                                          <p:spTgt spid="8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250"/>
                                        <p:tgtEl>
                                          <p:spTgt spid="8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75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8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250"/>
                                        <p:tgtEl>
                                          <p:spTgt spid="8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25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250"/>
                                        <p:tgtEl>
                                          <p:spTgt spid="8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250"/>
                                        <p:tgtEl>
                                          <p:spTgt spid="8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75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250"/>
                                        <p:tgtEl>
                                          <p:spTgt spid="8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1" grpId="0">
        <p:bldSub>
          <a:bldChart bld="category"/>
        </p:bldSub>
      </p:bldGraphic>
      <p:bldGraphic spid="80" grpId="0">
        <p:bldSub>
          <a:bldChart bld="category"/>
        </p:bldSub>
      </p:bldGraphic>
      <p:bldP spid="2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EEAD79C-2F19-4CF2-ABFC-3DABAF8E1C79}"/>
              </a:ext>
            </a:extLst>
          </p:cNvPr>
          <p:cNvSpPr/>
          <p:nvPr/>
        </p:nvSpPr>
        <p:spPr>
          <a:xfrm>
            <a:off x="230031" y="845290"/>
            <a:ext cx="11731938" cy="559922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DAC7CC-25A7-4F49-9AE4-C85AAE69D419}"/>
              </a:ext>
            </a:extLst>
          </p:cNvPr>
          <p:cNvSpPr/>
          <p:nvPr/>
        </p:nvSpPr>
        <p:spPr>
          <a:xfrm>
            <a:off x="658813" y="0"/>
            <a:ext cx="11253994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9C4341"/>
                </a:solidFill>
                <a:latin typeface="+mj-lt"/>
              </a:rPr>
              <a:t>Информация об общественно значимых проектах, реализуемых на территории Орехово-Зуевского городского округа в 2022 году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45E098E-C8D4-4859-AA43-954C67432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069755"/>
              </p:ext>
            </p:extLst>
          </p:nvPr>
        </p:nvGraphicFramePr>
        <p:xfrm>
          <a:off x="279193" y="1117197"/>
          <a:ext cx="11659217" cy="50184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1001">
                  <a:extLst>
                    <a:ext uri="{9D8B030D-6E8A-4147-A177-3AD203B41FA5}">
                      <a16:colId xmlns:a16="http://schemas.microsoft.com/office/drawing/2014/main" val="1002189602"/>
                    </a:ext>
                  </a:extLst>
                </a:gridCol>
                <a:gridCol w="2792010">
                  <a:extLst>
                    <a:ext uri="{9D8B030D-6E8A-4147-A177-3AD203B41FA5}">
                      <a16:colId xmlns:a16="http://schemas.microsoft.com/office/drawing/2014/main" val="785373505"/>
                    </a:ext>
                  </a:extLst>
                </a:gridCol>
                <a:gridCol w="1117541">
                  <a:extLst>
                    <a:ext uri="{9D8B030D-6E8A-4147-A177-3AD203B41FA5}">
                      <a16:colId xmlns:a16="http://schemas.microsoft.com/office/drawing/2014/main" val="13046482"/>
                    </a:ext>
                  </a:extLst>
                </a:gridCol>
                <a:gridCol w="1238959">
                  <a:extLst>
                    <a:ext uri="{9D8B030D-6E8A-4147-A177-3AD203B41FA5}">
                      <a16:colId xmlns:a16="http://schemas.microsoft.com/office/drawing/2014/main" val="3296710203"/>
                    </a:ext>
                  </a:extLst>
                </a:gridCol>
                <a:gridCol w="948769">
                  <a:extLst>
                    <a:ext uri="{9D8B030D-6E8A-4147-A177-3AD203B41FA5}">
                      <a16:colId xmlns:a16="http://schemas.microsoft.com/office/drawing/2014/main" val="2662833426"/>
                    </a:ext>
                  </a:extLst>
                </a:gridCol>
                <a:gridCol w="1070187">
                  <a:extLst>
                    <a:ext uri="{9D8B030D-6E8A-4147-A177-3AD203B41FA5}">
                      <a16:colId xmlns:a16="http://schemas.microsoft.com/office/drawing/2014/main" val="3733855296"/>
                    </a:ext>
                  </a:extLst>
                </a:gridCol>
                <a:gridCol w="1070187">
                  <a:extLst>
                    <a:ext uri="{9D8B030D-6E8A-4147-A177-3AD203B41FA5}">
                      <a16:colId xmlns:a16="http://schemas.microsoft.com/office/drawing/2014/main" val="1676114611"/>
                    </a:ext>
                  </a:extLst>
                </a:gridCol>
                <a:gridCol w="3210563">
                  <a:extLst>
                    <a:ext uri="{9D8B030D-6E8A-4147-A177-3AD203B41FA5}">
                      <a16:colId xmlns:a16="http://schemas.microsoft.com/office/drawing/2014/main" val="503292195"/>
                    </a:ext>
                  </a:extLst>
                </a:gridCol>
              </a:tblGrid>
              <a:tr h="38516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об общественно значимых проектах, реализуемых на территории муниципального образования 2022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38298"/>
                  </a:ext>
                </a:extLst>
              </a:tr>
              <a:tr h="902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социально-значимого объекта (в том числе наименование проекта, место реализации проекта, срок ввода объекта, объем финансирования, результат реализации проекта)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проекта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Очередной год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Первый год планового периода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год планового периода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51301"/>
                  </a:ext>
                </a:extLst>
              </a:tr>
              <a:tr h="13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 ремонт  СОШ №4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адресу: Московская область, г. Орехово-Зуево, ул. Бугрова, д.7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169 955,00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2022- 09.2022 г.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169 955,00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ремонт позволит осуществить ряд первоочередных мер по обеспечению безопасности и укреплению материально-технической базы общеобразовательных учреждений, повышение качества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образовательного процесса 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22253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 ремонт СОШ №4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адресу: Московская область, г. Ликино-</a:t>
                      </a:r>
                      <a:r>
                        <a:rPr lang="ru-RU" sz="12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Дулёво</a:t>
                      </a: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 Коммунистическая, д. 38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96 238,00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2022- 09.2022 г.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96 238,00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Капитальный ремонт позволит осуществить ряд первоочередных мер по обеспечению безопасности и укреплению материально-технической базы общеобразовательных учреждений, повышение качества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образовательного процесса 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8583"/>
                  </a:ext>
                </a:extLst>
              </a:tr>
              <a:tr h="902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Пристройка на 400 мест к зданию МОУ лицей 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адресу: Московская область, г. Орехово-Зуево, ул. Володарского, д. 6  (ПИР и строительство);</a:t>
                      </a:r>
                      <a:b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546 748,92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2019-2022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241 770,34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эксплуатацию  пристройки на 400 мест к зданию МОУ ЛИЦЕЙ  № 9 обеспечит ликвидацию 2-ой смены в данном районе городского округа.</a:t>
                      </a:r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70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7CB3511-DB5E-4A23-910C-693529A73F84}"/>
              </a:ext>
            </a:extLst>
          </p:cNvPr>
          <p:cNvSpPr txBox="1"/>
          <p:nvPr/>
        </p:nvSpPr>
        <p:spPr>
          <a:xfrm>
            <a:off x="4929554" y="6251781"/>
            <a:ext cx="2790090" cy="33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accent5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Продолжение на следующей странице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6ECFB8A5-0F1B-45CB-AF94-5F3DA0A8878C}"/>
              </a:ext>
            </a:extLst>
          </p:cNvPr>
          <p:cNvSpPr/>
          <p:nvPr/>
        </p:nvSpPr>
        <p:spPr>
          <a:xfrm>
            <a:off x="4987199" y="6579692"/>
            <a:ext cx="2674800" cy="255274"/>
          </a:xfrm>
          <a:prstGeom prst="downArrow">
            <a:avLst/>
          </a:prstGeom>
          <a:solidFill>
            <a:srgbClr val="9C4341">
              <a:alpha val="70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3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B755FC-E2C9-49C8-AD3E-295EA32B4C65}"/>
              </a:ext>
            </a:extLst>
          </p:cNvPr>
          <p:cNvSpPr/>
          <p:nvPr/>
        </p:nvSpPr>
        <p:spPr>
          <a:xfrm>
            <a:off x="279193" y="6172994"/>
            <a:ext cx="175661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2601EB-1B29-4C44-9ED3-74D80D5AA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34EA91-E732-49E3-B25E-4E4459EB88F0}"/>
              </a:ext>
            </a:extLst>
          </p:cNvPr>
          <p:cNvSpPr/>
          <p:nvPr/>
        </p:nvSpPr>
        <p:spPr>
          <a:xfrm>
            <a:off x="230031" y="845290"/>
            <a:ext cx="11731938" cy="559922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CDAC7CC-25A7-4F49-9AE4-C85AAE69D419}"/>
              </a:ext>
            </a:extLst>
          </p:cNvPr>
          <p:cNvSpPr/>
          <p:nvPr/>
        </p:nvSpPr>
        <p:spPr>
          <a:xfrm>
            <a:off x="658813" y="0"/>
            <a:ext cx="11253994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9C4341"/>
                </a:solidFill>
                <a:latin typeface="+mj-lt"/>
              </a:rPr>
              <a:t>Информация об общественно значимых проектах, реализуемых на территории Орехово-Зуевского городского округа на 2022 год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1080B7C-E258-41A0-8911-27E370ACB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864475"/>
              </p:ext>
            </p:extLst>
          </p:nvPr>
        </p:nvGraphicFramePr>
        <p:xfrm>
          <a:off x="180869" y="1142379"/>
          <a:ext cx="11855555" cy="5030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142">
                  <a:extLst>
                    <a:ext uri="{9D8B030D-6E8A-4147-A177-3AD203B41FA5}">
                      <a16:colId xmlns:a16="http://schemas.microsoft.com/office/drawing/2014/main" val="4147833928"/>
                    </a:ext>
                  </a:extLst>
                </a:gridCol>
                <a:gridCol w="2968631">
                  <a:extLst>
                    <a:ext uri="{9D8B030D-6E8A-4147-A177-3AD203B41FA5}">
                      <a16:colId xmlns:a16="http://schemas.microsoft.com/office/drawing/2014/main" val="55976274"/>
                    </a:ext>
                  </a:extLst>
                </a:gridCol>
                <a:gridCol w="1119165">
                  <a:extLst>
                    <a:ext uri="{9D8B030D-6E8A-4147-A177-3AD203B41FA5}">
                      <a16:colId xmlns:a16="http://schemas.microsoft.com/office/drawing/2014/main" val="2760625956"/>
                    </a:ext>
                  </a:extLst>
                </a:gridCol>
                <a:gridCol w="1119165">
                  <a:extLst>
                    <a:ext uri="{9D8B030D-6E8A-4147-A177-3AD203B41FA5}">
                      <a16:colId xmlns:a16="http://schemas.microsoft.com/office/drawing/2014/main" val="1862509674"/>
                    </a:ext>
                  </a:extLst>
                </a:gridCol>
                <a:gridCol w="1071742">
                  <a:extLst>
                    <a:ext uri="{9D8B030D-6E8A-4147-A177-3AD203B41FA5}">
                      <a16:colId xmlns:a16="http://schemas.microsoft.com/office/drawing/2014/main" val="688549613"/>
                    </a:ext>
                  </a:extLst>
                </a:gridCol>
                <a:gridCol w="1071742">
                  <a:extLst>
                    <a:ext uri="{9D8B030D-6E8A-4147-A177-3AD203B41FA5}">
                      <a16:colId xmlns:a16="http://schemas.microsoft.com/office/drawing/2014/main" val="443360721"/>
                    </a:ext>
                  </a:extLst>
                </a:gridCol>
                <a:gridCol w="1071742">
                  <a:extLst>
                    <a:ext uri="{9D8B030D-6E8A-4147-A177-3AD203B41FA5}">
                      <a16:colId xmlns:a16="http://schemas.microsoft.com/office/drawing/2014/main" val="4258551847"/>
                    </a:ext>
                  </a:extLst>
                </a:gridCol>
                <a:gridCol w="3215226">
                  <a:extLst>
                    <a:ext uri="{9D8B030D-6E8A-4147-A177-3AD203B41FA5}">
                      <a16:colId xmlns:a16="http://schemas.microsoft.com/office/drawing/2014/main" val="918055530"/>
                    </a:ext>
                  </a:extLst>
                </a:gridCol>
              </a:tblGrid>
              <a:tr h="38180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об общественно значимых проектах, реализуемых на территории муниципального образования 2022 год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392907"/>
                  </a:ext>
                </a:extLst>
              </a:tr>
              <a:tr h="854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социально-значимого объекта (в том числе наименование проекта, место реализации проекта, срок ввода объекта, объем финансирования, результат реализации проекта)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проекта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Очередной год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Первый год планового периода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Второй год планового периода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(тыс. руб.)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Результаты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27012"/>
                  </a:ext>
                </a:extLst>
              </a:tr>
              <a:tr h="854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 на 550 мест 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адресу: г .Орехово-Зуево, ул. Красина (ПИР и строительство);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1 058 423,00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г.г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450 000,00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608 423,00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эксплуатацию нового здания школы на 550 мест обеспечит ликвидацию 2-ой смены в данном районе городского округа.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354683"/>
                  </a:ext>
                </a:extLst>
              </a:tr>
              <a:tr h="1241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Физкультурно-оздоровительный комплекс с искусственным льдом (ПИР и строительство);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адресу: г .Орехово-Зуево, ул. Гагарина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695 318,37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2020-2023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г.г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456 195,54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239 122,83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эксплуатацию нового здания физкультурно-оздоровительного комплекса с искусственным льдом обеспечит жителей городского округа  возможностью систематически заниматься физической культурой и спортом. единовременная пропускная способность 105 чел. в смену.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36332"/>
                  </a:ext>
                </a:extLst>
              </a:tr>
              <a:tr h="1057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стадиона "Русич" (ПИР и реконструкция),  по адресу: Московская область, Орехово-Зуевский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г.о</a:t>
                      </a: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г. Ликино-Дулево, ул.2 Пятилетка, д.1;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667 759,90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2020-2023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г.г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337 351,82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320 821,59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здания стадиона "Русич" с размещением трибун на 1000 мест и хоккейного поля обеспечит жителей городского округа  возможностью систематически заниматься физической культурой и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спортом.Стадион</a:t>
                      </a: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"Русич".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030023"/>
                  </a:ext>
                </a:extLst>
              </a:tr>
              <a:tr h="6408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Рекультивация полигона 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адресу: Орехово-Зуевский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г.о</a:t>
                      </a: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д.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Заволенье</a:t>
                      </a:r>
                      <a:b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1 712 414,00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 г.г.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684 965,60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1 027 448,40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Рекультивация свалки ТКО в </a:t>
                      </a:r>
                      <a:r>
                        <a:rPr lang="ru-RU" sz="1000" u="none" strike="noStrike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д.Заволенье</a:t>
                      </a:r>
                      <a:r>
                        <a:rPr lang="ru-RU" sz="100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позволит улучшить экологическую обстановку на территории, а также уменьшить негативное влияние объекта на окружающую среду.</a:t>
                      </a:r>
                      <a:endParaRPr lang="ru-RU" sz="10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09" marR="6309" marT="63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6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064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1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ADFD4DF-EFFC-4ABA-B71B-AD7003701B8F}"/>
              </a:ext>
            </a:extLst>
          </p:cNvPr>
          <p:cNvSpPr/>
          <p:nvPr/>
        </p:nvSpPr>
        <p:spPr>
          <a:xfrm>
            <a:off x="6869252" y="-30943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25EBE1EE-6662-4759-8020-E2CA1440CB90}"/>
              </a:ext>
            </a:extLst>
          </p:cNvPr>
          <p:cNvSpPr/>
          <p:nvPr/>
        </p:nvSpPr>
        <p:spPr>
          <a:xfrm>
            <a:off x="6869252" y="4105282"/>
            <a:ext cx="5334000" cy="275271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0" descr="Школа № 4, общеобразовательная школа, ул. Бугрова, 7, Орехово-Зуево, Россия  — Яндекс.Карты">
            <a:extLst>
              <a:ext uri="{FF2B5EF4-FFF2-40B4-BE49-F238E27FC236}">
                <a16:creationId xmlns:a16="http://schemas.microsoft.com/office/drawing/2014/main" id="{7B6D8117-BF48-48A7-8727-02A697B4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48" y="1640264"/>
            <a:ext cx="3073511" cy="29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7D17B2-0BD1-4088-A794-F6FE65405F11}"/>
              </a:ext>
            </a:extLst>
          </p:cNvPr>
          <p:cNvSpPr/>
          <p:nvPr/>
        </p:nvSpPr>
        <p:spPr>
          <a:xfrm>
            <a:off x="6858000" y="502419"/>
            <a:ext cx="5334000" cy="3760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VinylBDS 5X7FT кирпичная стена фон для фотосъемки детский экран фон с  деревянным полом фото фон для фотостудии|Фон для фотосъёмки| | АлиЭкспресс">
            <a:extLst>
              <a:ext uri="{FF2B5EF4-FFF2-40B4-BE49-F238E27FC236}">
                <a16:creationId xmlns:a16="http://schemas.microsoft.com/office/drawing/2014/main" id="{A2C16E5A-AF73-4380-8D5D-A4870BD9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70202 w 6858000"/>
              <a:gd name="connsiteY0" fmla="*/ 1725105 h 6858000"/>
              <a:gd name="connsiteX1" fmla="*/ 1970202 w 6858000"/>
              <a:gd name="connsiteY1" fmla="*/ 4091233 h 6858000"/>
              <a:gd name="connsiteX2" fmla="*/ 4920792 w 6858000"/>
              <a:gd name="connsiteY2" fmla="*/ 4091233 h 6858000"/>
              <a:gd name="connsiteX3" fmla="*/ 4920792 w 6858000"/>
              <a:gd name="connsiteY3" fmla="*/ 1725105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70202" y="1725105"/>
                </a:moveTo>
                <a:lnTo>
                  <a:pt x="1970202" y="4091233"/>
                </a:lnTo>
                <a:lnTo>
                  <a:pt x="4920792" y="4091233"/>
                </a:lnTo>
                <a:lnTo>
                  <a:pt x="4920792" y="172510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C0C613-B43E-43C7-A7CA-15AE3C088826}"/>
              </a:ext>
            </a:extLst>
          </p:cNvPr>
          <p:cNvGrpSpPr/>
          <p:nvPr/>
        </p:nvGrpSpPr>
        <p:grpSpPr>
          <a:xfrm>
            <a:off x="6985091" y="574518"/>
            <a:ext cx="5079818" cy="3438804"/>
            <a:chOff x="6938145" y="968455"/>
            <a:chExt cx="5079818" cy="343880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988AF80-6B2E-4AEE-A03F-0814D524D79C}"/>
                </a:ext>
              </a:extLst>
            </p:cNvPr>
            <p:cNvSpPr/>
            <p:nvPr/>
          </p:nvSpPr>
          <p:spPr>
            <a:xfrm>
              <a:off x="6938145" y="968455"/>
              <a:ext cx="50798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Капитальный  ремонт  СОШ №4</a:t>
              </a:r>
              <a:endPara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1429266-E985-4406-BCCE-9AF6F6647D61}"/>
                </a:ext>
              </a:extLst>
            </p:cNvPr>
            <p:cNvSpPr/>
            <p:nvPr/>
          </p:nvSpPr>
          <p:spPr>
            <a:xfrm>
              <a:off x="7592758" y="1701265"/>
              <a:ext cx="420691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12800" indent="-812800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адресу: </a:t>
              </a:r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Московская область, </a:t>
              </a:r>
            </a:p>
            <a:p>
              <a:pPr marL="812800"/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 Орехово-Зуево, </a:t>
              </a:r>
            </a:p>
            <a:p>
              <a:pPr marL="812800"/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 Бугрова, д.7</a:t>
              </a:r>
              <a:endParaRPr lang="ru-RU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0D7E1C-A75E-493A-8098-23C160CA6AD4}"/>
                </a:ext>
              </a:extLst>
            </p:cNvPr>
            <p:cNvSpPr/>
            <p:nvPr/>
          </p:nvSpPr>
          <p:spPr>
            <a:xfrm>
              <a:off x="7022596" y="2964402"/>
              <a:ext cx="26461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Сроки реализации проекта: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EB4DF6-3146-4EE3-B64F-B388DCD35239}"/>
                </a:ext>
              </a:extLst>
            </p:cNvPr>
            <p:cNvSpPr/>
            <p:nvPr/>
          </p:nvSpPr>
          <p:spPr>
            <a:xfrm>
              <a:off x="7005118" y="3467735"/>
              <a:ext cx="20177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Стоимость проекта :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9A41230-05D1-4BFD-9C24-10C8DE762D65}"/>
                </a:ext>
              </a:extLst>
            </p:cNvPr>
            <p:cNvSpPr/>
            <p:nvPr/>
          </p:nvSpPr>
          <p:spPr>
            <a:xfrm>
              <a:off x="7005118" y="4037365"/>
              <a:ext cx="16849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Очередной год :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6AF20DF-E918-4714-B6E5-A6C6F1062B50}"/>
                </a:ext>
              </a:extLst>
            </p:cNvPr>
            <p:cNvSpPr/>
            <p:nvPr/>
          </p:nvSpPr>
          <p:spPr>
            <a:xfrm>
              <a:off x="9696213" y="2918560"/>
              <a:ext cx="23217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01.2022 - 09.2022 </a:t>
              </a:r>
              <a:r>
                <a:rPr lang="ru-RU" b="1" dirty="0" err="1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endPara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AE420F4-4AE7-48F1-9E50-43FAADFB2FC4}"/>
                </a:ext>
              </a:extLst>
            </p:cNvPr>
            <p:cNvSpPr/>
            <p:nvPr/>
          </p:nvSpPr>
          <p:spPr>
            <a:xfrm>
              <a:off x="9291401" y="3429000"/>
              <a:ext cx="13388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169 955,00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406096F-22CA-4539-A7A3-D32E2FB7F567}"/>
                </a:ext>
              </a:extLst>
            </p:cNvPr>
            <p:cNvSpPr/>
            <p:nvPr/>
          </p:nvSpPr>
          <p:spPr>
            <a:xfrm>
              <a:off x="8893091" y="4037927"/>
              <a:ext cx="13388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169 955,00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3F09871-1DEE-48DD-B30E-D7AEB64E1301}"/>
                </a:ext>
              </a:extLst>
            </p:cNvPr>
            <p:cNvSpPr/>
            <p:nvPr/>
          </p:nvSpPr>
          <p:spPr>
            <a:xfrm>
              <a:off x="10244822" y="4077014"/>
              <a:ext cx="1024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(тыс. руб.) 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DE1886F-3883-4528-B29B-4E2CF4548A6A}"/>
                </a:ext>
              </a:extLst>
            </p:cNvPr>
            <p:cNvSpPr/>
            <p:nvPr/>
          </p:nvSpPr>
          <p:spPr>
            <a:xfrm>
              <a:off x="10525806" y="3532728"/>
              <a:ext cx="1024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(тыс. руб.) 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DB74E78-513C-4AE1-B149-31362DF67A27}"/>
              </a:ext>
            </a:extLst>
          </p:cNvPr>
          <p:cNvGrpSpPr/>
          <p:nvPr/>
        </p:nvGrpSpPr>
        <p:grpSpPr>
          <a:xfrm rot="16200000">
            <a:off x="9237741" y="-2379743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C92A7F08-C761-45A6-A2BE-EAE4F0B3A5D5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BB2D5134-5680-4D21-BB7D-074292063527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06170C83-D411-4673-A31C-E786D8785895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E0E04772-0F15-4493-9442-568C7A937C09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7CBE1623-2F9A-43AC-B6BD-FA003271298E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0B375A-9925-4CA8-8904-87032638E143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1714DBA-9453-4D1F-906A-F405E14C9DEF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6B36B37-FE18-4BCC-A30E-19744B7B88A3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44AC29A3-C3B1-4B9A-8097-6AEEF0218532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B391E376-344D-4155-A0E2-F99A89C130AC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1F9C4FBF-801A-45B7-94BE-EF8BD2BC09BE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7808FE4-7260-4C0F-8591-1B039971418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CE5E18D-7C00-4557-BF57-F6AAEF10A761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9B492A8A-24D3-4A46-817C-E9563BA43549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C1613E11-B763-4BA0-BA16-0F70854DD5C4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6397AEC2-2579-4112-AF02-C7E75330C06C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573CC7B7-672A-44C3-82F9-A183DDA6D630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3C001FC8-2E66-46FD-8C37-76F571E9ABE2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716B490D-C7D4-40DC-B818-FF6A76FF4262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F6B4F3FA-6277-4A93-A216-0047F640BE9C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0E3294F-85CA-4944-AE40-D26DE7B48134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EA666F16-F736-4787-B5B1-96FCEF0D93A1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E0CAF857-328F-4778-B5D9-87C68590126A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941530F7-20CD-4753-845C-AA18158F0ED9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7D24C3EC-90E0-4088-A28E-E5A4CDB83B93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7B10C87B-FD4F-4CD5-A67C-31276E349FAA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8A3B7BEF-3B45-41E6-BF42-86F860C830C0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A9F12703-2E88-40CC-B140-FAD96C42F0BB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8164BD9F-D71E-483D-A8E0-889748F6410D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7572208-A51D-43BA-B7F7-677ACA2EEA9C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353E4B54-9BE8-43C3-AE28-888064DEFC6A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61C7C0A4-2309-4C3F-9470-73DCCFD2642B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C971A657-3F8F-4CF3-A340-F5B11EA79107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074693D5-CE33-430D-841A-72A536509413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A09E95AF-FCFF-485D-BF06-1CC3A608E1F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D4241236-6430-4CE6-90BA-8834BE32ED9C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FA973DD1-0A83-4A07-8DB2-378ADB709825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291C4061-3085-40EE-9062-E631A725DB19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6E255821-5A6A-4DD3-89DE-43E84483D377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BF35AE61-BED5-4DD2-B32A-66597EE10455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B8765F0C-5721-4E2E-89D3-F2A2849419A0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AC31DE-6205-4043-8210-80E5B25B8088}"/>
              </a:ext>
            </a:extLst>
          </p:cNvPr>
          <p:cNvSpPr/>
          <p:nvPr/>
        </p:nvSpPr>
        <p:spPr>
          <a:xfrm>
            <a:off x="7527101" y="5026734"/>
            <a:ext cx="426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Bahnschrift Light Condensed" panose="020B0502040204020203" pitchFamily="34" charset="0"/>
              </a:rPr>
              <a:t>Капитальный ремонт позволит осуществить ряд первоочередных мер по обеспечению безопасности и укреплению материально-технической базы общеобразовательных учреждений, повышение качества образовательного процесса </a:t>
            </a:r>
          </a:p>
        </p:txBody>
      </p:sp>
    </p:spTree>
    <p:extLst>
      <p:ext uri="{BB962C8B-B14F-4D97-AF65-F5344CB8AC3E}">
        <p14:creationId xmlns:p14="http://schemas.microsoft.com/office/powerpoint/2010/main" val="16567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Часто задаваемые вопросы по окраске стен и потолков - Справочная информация  по ремонту квартир - Дизайн и ремонт квартиры в Минске. Узнайте стоимость и  сроки работ - Ремонт квартиры и дизайн интерьера">
            <a:extLst>
              <a:ext uri="{FF2B5EF4-FFF2-40B4-BE49-F238E27FC236}">
                <a16:creationId xmlns:a16="http://schemas.microsoft.com/office/drawing/2014/main" id="{25A5E3F5-9AC5-43ED-B8E8-B04482A3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419104"/>
            <a:ext cx="5334000" cy="24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B360C869-4ACD-41E0-997F-B8183F7AA260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01AF471-C4F0-45D3-AC03-AD79933D959A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C25BB2CF-B010-4F81-9976-00EBADEC9D38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AD734D74-5F39-457B-B7E4-214FBA54746E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F69549A5-00B1-429E-986E-2ACB44314064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EE11A1A5-FB36-4AA7-AD1A-223A9A1F36BD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57C445C4-38FB-4F5C-9B06-A7EBDFC35B29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57DB82C3-60A6-4B8D-B13A-F85E3CA02C21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F212697B-D90E-4C90-BAC8-5A540294899D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725F0DEE-5479-4B92-BFC8-537F4E63FE2E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258FA62-C751-4D96-A0D6-04888D09EB81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4BF6407-524A-402A-B849-FF0F3A4CEA4F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62A2963F-B5E3-4604-84A6-2A189C406554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9EFEAAA9-59CB-45C2-B141-7A77AB5FD84B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D92ACBD5-8620-4FF0-BEB7-2CB96D921A1C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AC08B5D9-75FA-41F9-86EF-59F012EB3E36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409ADA5D-C48C-4786-BD0B-E36F0F186A7F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A6094C91-1D7B-4146-AA9F-C8917797E915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5B5F9843-3860-4656-A9D3-9319BF957994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A45C5B55-8E77-42C5-B0CE-3ED8B135E3B9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E8F092CB-8B26-467F-95D3-499A0491B92B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3BFEF4F-3D5C-41EE-A920-92C5A6172FAE}"/>
              </a:ext>
            </a:extLst>
          </p:cNvPr>
          <p:cNvSpPr/>
          <p:nvPr/>
        </p:nvSpPr>
        <p:spPr>
          <a:xfrm>
            <a:off x="6844456" y="-30716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40E290B-7708-4612-82EB-0E712F53E342}"/>
              </a:ext>
            </a:extLst>
          </p:cNvPr>
          <p:cNvGrpSpPr/>
          <p:nvPr/>
        </p:nvGrpSpPr>
        <p:grpSpPr>
          <a:xfrm rot="16200000">
            <a:off x="9204011" y="-2188198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656EFE4-2E1A-436E-8966-36713060849C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2E0F689-99AA-4981-A3F6-F0E6997D0C17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A09D1679-175C-4C6E-9D20-4B8E983E30CF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5AFD0968-24CA-41CD-B7EE-778725B64FE8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A76463D6-1CC5-4A55-8630-381F7EA38716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C7E6F678-7AAC-42F0-87BB-25BD11D9E739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43E22FA-E532-46FF-81A9-CA8912FC143D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40BFDED-B2D7-46E7-ADD7-79CA403BF93B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F160BD0-B39B-4939-91C5-F80C9461C2FA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EC3514FC-1049-4753-A200-B2CBEAF08A9E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890110F-C6FD-4604-986F-224AC2D2FFCE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AD5C1B8C-D38D-45BC-8C90-98B2A958828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51DE537C-325A-4C03-ACC2-5A0C04627ED9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FE5C5302-ED64-40A8-91AB-8EFB986FDB67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47832132-F93E-478F-9633-1D897FF203B2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F486A41F-679D-437F-89C8-A70D7A287919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D4149BBF-A9BE-48A3-A827-DE104ABEC038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4E38DD0-A250-4325-BE00-FC9EC395ECBF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D6B79849-5B19-4101-8561-B5A67E35A507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E4A1BF38-B618-4E73-8F97-2A56CA97A5BE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Picture 8" descr="slide">
            <a:extLst>
              <a:ext uri="{FF2B5EF4-FFF2-40B4-BE49-F238E27FC236}">
                <a16:creationId xmlns:a16="http://schemas.microsoft.com/office/drawing/2014/main" id="{C60D2D1B-D179-4A8C-A51D-3B44B3AE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499648"/>
            <a:ext cx="3152222" cy="29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VinylBDS 5X7FT кирпичная стена фон для фотосъемки детский экран фон с  деревянным полом фото фон для фотостудии|Фон для фотосъёмки| | АлиЭкспресс">
            <a:extLst>
              <a:ext uri="{FF2B5EF4-FFF2-40B4-BE49-F238E27FC236}">
                <a16:creationId xmlns:a16="http://schemas.microsoft.com/office/drawing/2014/main" id="{A2C16E5A-AF73-4380-8D5D-A4870BD9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70202 w 6858000"/>
              <a:gd name="connsiteY0" fmla="*/ 1725105 h 6858000"/>
              <a:gd name="connsiteX1" fmla="*/ 1970202 w 6858000"/>
              <a:gd name="connsiteY1" fmla="*/ 4091233 h 6858000"/>
              <a:gd name="connsiteX2" fmla="*/ 4920792 w 6858000"/>
              <a:gd name="connsiteY2" fmla="*/ 4091233 h 6858000"/>
              <a:gd name="connsiteX3" fmla="*/ 4920792 w 6858000"/>
              <a:gd name="connsiteY3" fmla="*/ 1725105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70202" y="1725105"/>
                </a:moveTo>
                <a:lnTo>
                  <a:pt x="1970202" y="4091233"/>
                </a:lnTo>
                <a:lnTo>
                  <a:pt x="4920792" y="4091233"/>
                </a:lnTo>
                <a:lnTo>
                  <a:pt x="4920792" y="172510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141F634-F116-4672-9C68-29B11DDC07E2}"/>
              </a:ext>
            </a:extLst>
          </p:cNvPr>
          <p:cNvSpPr/>
          <p:nvPr/>
        </p:nvSpPr>
        <p:spPr>
          <a:xfrm>
            <a:off x="7704542" y="1493699"/>
            <a:ext cx="4235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Ликино-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Дулёво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Коммунистическая, д. 38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D9165FE-AAE9-4AE1-8D8F-32760F077B3E}"/>
              </a:ext>
            </a:extLst>
          </p:cNvPr>
          <p:cNvSpPr/>
          <p:nvPr/>
        </p:nvSpPr>
        <p:spPr>
          <a:xfrm>
            <a:off x="9158343" y="3435663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96 238,00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475C863-4E6F-414E-9414-AA4A5F494883}"/>
              </a:ext>
            </a:extLst>
          </p:cNvPr>
          <p:cNvSpPr/>
          <p:nvPr/>
        </p:nvSpPr>
        <p:spPr>
          <a:xfrm>
            <a:off x="8837772" y="3867764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96 238,00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ABEED39-67F1-4101-A7A0-3B08B18144EF}"/>
              </a:ext>
            </a:extLst>
          </p:cNvPr>
          <p:cNvSpPr/>
          <p:nvPr/>
        </p:nvSpPr>
        <p:spPr>
          <a:xfrm>
            <a:off x="7022596" y="2964402"/>
            <a:ext cx="264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1C387CB-6984-4B78-B1DE-F7A21A0B6343}"/>
              </a:ext>
            </a:extLst>
          </p:cNvPr>
          <p:cNvSpPr/>
          <p:nvPr/>
        </p:nvSpPr>
        <p:spPr>
          <a:xfrm>
            <a:off x="7005118" y="3467735"/>
            <a:ext cx="2017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: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B5D27AC-03AA-4116-A779-B048DD92B4F4}"/>
              </a:ext>
            </a:extLst>
          </p:cNvPr>
          <p:cNvSpPr/>
          <p:nvPr/>
        </p:nvSpPr>
        <p:spPr>
          <a:xfrm>
            <a:off x="7016845" y="3895589"/>
            <a:ext cx="168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год :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D4BD17-7BE8-419D-B0A0-DBE9EE872EC7}"/>
              </a:ext>
            </a:extLst>
          </p:cNvPr>
          <p:cNvSpPr/>
          <p:nvPr/>
        </p:nvSpPr>
        <p:spPr>
          <a:xfrm>
            <a:off x="9696213" y="2918560"/>
            <a:ext cx="232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01.2022 - 09.2022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83A4095-189B-43AA-96DF-2EC715926FF8}"/>
              </a:ext>
            </a:extLst>
          </p:cNvPr>
          <p:cNvSpPr/>
          <p:nvPr/>
        </p:nvSpPr>
        <p:spPr>
          <a:xfrm>
            <a:off x="10087684" y="3935877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4786DCB-C641-4CC9-A348-15A9A0D3B9FA}"/>
              </a:ext>
            </a:extLst>
          </p:cNvPr>
          <p:cNvSpPr/>
          <p:nvPr/>
        </p:nvSpPr>
        <p:spPr>
          <a:xfrm>
            <a:off x="10525806" y="3532728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F63E521-86E7-4EB1-9804-396B2831C288}"/>
              </a:ext>
            </a:extLst>
          </p:cNvPr>
          <p:cNvSpPr/>
          <p:nvPr/>
        </p:nvSpPr>
        <p:spPr>
          <a:xfrm>
            <a:off x="6998987" y="1023646"/>
            <a:ext cx="5079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Капитальный  ремонт  СОШ №4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11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863F466-8304-4C28-909B-538543EF2476}"/>
              </a:ext>
            </a:extLst>
          </p:cNvPr>
          <p:cNvSpPr/>
          <p:nvPr/>
        </p:nvSpPr>
        <p:spPr>
          <a:xfrm>
            <a:off x="6844456" y="-30716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E99370-0BF0-446C-8FAC-FDC014E223E8}"/>
              </a:ext>
            </a:extLst>
          </p:cNvPr>
          <p:cNvGrpSpPr/>
          <p:nvPr/>
        </p:nvGrpSpPr>
        <p:grpSpPr>
          <a:xfrm rot="16200000">
            <a:off x="9204011" y="-2188198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91F33B10-7820-4FE7-A2BE-5B2EAE7DE5F5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0C9DFF90-CDF4-4ECF-834A-FB272885D51C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79258F1-D6C6-4B57-9BD7-842A8B3E2A88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2F1A3928-DFA8-47EC-8601-FA6A1BD0BBBE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DA9E3482-F5E6-46DE-9E45-ADD39B14CB48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D549E283-819B-4187-9D59-06FE390B6864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A0E0D54-A3B1-481C-B9BF-4C5D3C1A5275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5126DD94-B7EC-4D6F-9EAF-9965985DBD9F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F3B01C5-407D-486D-87BA-F1017D3DC98E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E8BDF72-AA78-42BD-89C1-ED4813A695C9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D1B6DA6E-37C0-48F8-AF66-20B5AD489634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ACAC72B6-D11A-4C64-B637-F54BFBA1CD57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49F80A64-C7DF-4E0C-AFF4-417D3A9E9372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BC322F11-163B-4D62-AAFC-754887BDEABF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0B8C0937-058E-445B-AC3E-15356DAF7388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82BDF0D6-EFF6-42E5-AE93-EBBA5CAD8605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6858F343-40FF-41D6-832D-3EA5E4E09F9E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64743C4-163B-49D6-A907-7F70F2D790D6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0571DC11-D70E-4F2E-9A04-E5D6B13535F0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F98F4502-B1C8-4975-8F07-B309D4ACC7C7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Самая большая школа в ЮФО откроется в Краснодаре в 2021 г. :: Krd.ru">
            <a:extLst>
              <a:ext uri="{FF2B5EF4-FFF2-40B4-BE49-F238E27FC236}">
                <a16:creationId xmlns:a16="http://schemas.microsoft.com/office/drawing/2014/main" id="{015F6293-29E0-49BF-8285-350EB991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54012"/>
            <a:ext cx="5334000" cy="2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B48309E-7442-4782-8BB9-038C48C0BE46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2BB23CA-C628-4591-A6F1-7A8A2C008FE1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737DC01-C53F-4C5D-B898-D47087938204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ABD8F33-4AE5-4E69-8CDB-FF71ED372E96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A5B92CEC-A76D-4BB4-B026-3AF0A543ADC0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E96C9D33-DE82-46FC-A729-D3F5C6D4B448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DCDB05D-011D-48A2-A25B-D1C6A10265F4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D4A01F3-5961-4BCE-9F08-C3A71A7FFE20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02A0169-8BFE-4C6F-B449-01922415684E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D58E798-1E17-45D8-92E2-2136A63E9B63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7760210-B6EA-4F5E-89DD-BB53576D9ECC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28604F68-A215-490C-9024-7ADF6F7D1552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D4366DD-0E1D-4591-B7D5-D54773F510C4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BB3FE3D6-510B-444E-9D90-11E6B3F3720C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0B032B77-1059-4D4B-AAB4-FFE6FF8675E3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F39ADA4-AB2A-40DD-A2FF-7CA02CFABDD9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111EB4EB-A9F1-4FF0-899E-F0ACD00DDFDA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A28C925-5D21-4A59-AD99-664A36E5719A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873A484-2057-45D7-83EE-94CF3AFBC4C5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2BE4EB0-A6D2-4243-868F-5464FEE74AF0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A379CBD2-25E9-4A2A-8DA1-50A95E154092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B6DEF6-6ACA-4654-AAA7-CEB6B2604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429918"/>
            <a:ext cx="3276600" cy="2748716"/>
          </a:xfrm>
          <a:prstGeom prst="rect">
            <a:avLst/>
          </a:prstGeom>
        </p:spPr>
      </p:pic>
      <p:pic>
        <p:nvPicPr>
          <p:cNvPr id="5" name="Рисунок 4" descr="90x150 см кирпичная стена фотографии фонов белый деревянный пол фоны для  домашних животных игрушки фотостудия детский душ для фотографии вечеринок  бары купить недорого — выгодные цены, бесплатная доставка, реальные отзывы  с фото —">
            <a:extLst>
              <a:ext uri="{FF2B5EF4-FFF2-40B4-BE49-F238E27FC236}">
                <a16:creationId xmlns:a16="http://schemas.microsoft.com/office/drawing/2014/main" id="{B5EF8B2F-C130-4F86-8914-A7A10DB0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41548 w 6858000"/>
              <a:gd name="connsiteY0" fmla="*/ 1728316 h 6858000"/>
              <a:gd name="connsiteX1" fmla="*/ 1941548 w 6858000"/>
              <a:gd name="connsiteY1" fmla="*/ 4139921 h 6858000"/>
              <a:gd name="connsiteX2" fmla="*/ 4913644 w 6858000"/>
              <a:gd name="connsiteY2" fmla="*/ 4139921 h 6858000"/>
              <a:gd name="connsiteX3" fmla="*/ 4913644 w 6858000"/>
              <a:gd name="connsiteY3" fmla="*/ 1728316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41548" y="1728316"/>
                </a:moveTo>
                <a:lnTo>
                  <a:pt x="1941548" y="4139921"/>
                </a:lnTo>
                <a:lnTo>
                  <a:pt x="4913644" y="4139921"/>
                </a:lnTo>
                <a:lnTo>
                  <a:pt x="4913644" y="1728316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3D7D30-0DC9-4B2F-84BC-6CE26CA4E67B}"/>
              </a:ext>
            </a:extLst>
          </p:cNvPr>
          <p:cNvSpPr/>
          <p:nvPr/>
        </p:nvSpPr>
        <p:spPr>
          <a:xfrm>
            <a:off x="7599304" y="1835417"/>
            <a:ext cx="4249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Орехово-Зуево, ул. Володарского, д. 6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122E4B-F108-4C66-927A-BD9FB47E085F}"/>
              </a:ext>
            </a:extLst>
          </p:cNvPr>
          <p:cNvSpPr/>
          <p:nvPr/>
        </p:nvSpPr>
        <p:spPr>
          <a:xfrm>
            <a:off x="9193942" y="3360661"/>
            <a:ext cx="1528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546 748,92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6F83BB-FA3E-415F-91D5-8BB2F2409E83}"/>
              </a:ext>
            </a:extLst>
          </p:cNvPr>
          <p:cNvSpPr/>
          <p:nvPr/>
        </p:nvSpPr>
        <p:spPr>
          <a:xfrm>
            <a:off x="8863671" y="3861840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241 770,34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2F56F0-B3B7-452D-9A54-30AADF58D875}"/>
              </a:ext>
            </a:extLst>
          </p:cNvPr>
          <p:cNvSpPr/>
          <p:nvPr/>
        </p:nvSpPr>
        <p:spPr>
          <a:xfrm>
            <a:off x="7022596" y="2964402"/>
            <a:ext cx="264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3E0F5BE-03D3-4EBA-BD8F-8B27B10236B1}"/>
              </a:ext>
            </a:extLst>
          </p:cNvPr>
          <p:cNvSpPr/>
          <p:nvPr/>
        </p:nvSpPr>
        <p:spPr>
          <a:xfrm>
            <a:off x="7033538" y="3384335"/>
            <a:ext cx="2017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C41EF8-7FBD-42EA-8FE5-D7324F28E030}"/>
              </a:ext>
            </a:extLst>
          </p:cNvPr>
          <p:cNvSpPr/>
          <p:nvPr/>
        </p:nvSpPr>
        <p:spPr>
          <a:xfrm>
            <a:off x="7007102" y="3866463"/>
            <a:ext cx="168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год 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389273-F66E-4D77-97D5-337938C5F77B}"/>
              </a:ext>
            </a:extLst>
          </p:cNvPr>
          <p:cNvSpPr/>
          <p:nvPr/>
        </p:nvSpPr>
        <p:spPr>
          <a:xfrm>
            <a:off x="9696213" y="2918560"/>
            <a:ext cx="232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2019 - 2022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F0D37A-2798-49CA-960F-C095FBF967CE}"/>
              </a:ext>
            </a:extLst>
          </p:cNvPr>
          <p:cNvSpPr/>
          <p:nvPr/>
        </p:nvSpPr>
        <p:spPr>
          <a:xfrm>
            <a:off x="10246832" y="3927701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CC255F7-AA9F-4B7D-9215-73EA59648BAC}"/>
              </a:ext>
            </a:extLst>
          </p:cNvPr>
          <p:cNvSpPr/>
          <p:nvPr/>
        </p:nvSpPr>
        <p:spPr>
          <a:xfrm>
            <a:off x="10607226" y="3452623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BABFF9A-048F-4D9F-8DE0-592AB9D05491}"/>
              </a:ext>
            </a:extLst>
          </p:cNvPr>
          <p:cNvSpPr/>
          <p:nvPr/>
        </p:nvSpPr>
        <p:spPr>
          <a:xfrm>
            <a:off x="7022596" y="815362"/>
            <a:ext cx="507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Пристройка на 400 мест к зданию МОУ лицей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8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ирекцию попросили удалиться – Коммерсантъ Нижний Новгород">
            <a:extLst>
              <a:ext uri="{FF2B5EF4-FFF2-40B4-BE49-F238E27FC236}">
                <a16:creationId xmlns:a16="http://schemas.microsoft.com/office/drawing/2014/main" id="{23C8523B-6B9B-4141-9D47-D77D43D5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70" y="4381990"/>
            <a:ext cx="5354186" cy="24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Школу под Иркутском закрыли на карантин из-за коронавируса | ИА Красная  Весна">
            <a:extLst>
              <a:ext uri="{FF2B5EF4-FFF2-40B4-BE49-F238E27FC236}">
                <a16:creationId xmlns:a16="http://schemas.microsoft.com/office/drawing/2014/main" id="{7EF15EC9-9B27-4F63-85BE-936F1F71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45" y="1718489"/>
            <a:ext cx="3343116" cy="23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5C8EC7-E7E8-45D9-879D-F2201022C3C9}"/>
              </a:ext>
            </a:extLst>
          </p:cNvPr>
          <p:cNvSpPr/>
          <p:nvPr/>
        </p:nvSpPr>
        <p:spPr>
          <a:xfrm>
            <a:off x="7520939" y="1343306"/>
            <a:ext cx="3940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Орехово-Зуево,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ул. Красина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CF1A1D-255E-41BE-81ED-3BA1DEB7823C}"/>
              </a:ext>
            </a:extLst>
          </p:cNvPr>
          <p:cNvSpPr/>
          <p:nvPr/>
        </p:nvSpPr>
        <p:spPr>
          <a:xfrm>
            <a:off x="9321286" y="2909153"/>
            <a:ext cx="1708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1 058 423,00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1ED8D-9080-4C4C-BF82-E4109CD9834A}"/>
              </a:ext>
            </a:extLst>
          </p:cNvPr>
          <p:cNvSpPr/>
          <p:nvPr/>
        </p:nvSpPr>
        <p:spPr>
          <a:xfrm>
            <a:off x="9011766" y="3293513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450 000,00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37E27D-B8AD-406E-8D92-36B6A4832C9D}"/>
              </a:ext>
            </a:extLst>
          </p:cNvPr>
          <p:cNvSpPr/>
          <p:nvPr/>
        </p:nvSpPr>
        <p:spPr>
          <a:xfrm>
            <a:off x="7035071" y="2502132"/>
            <a:ext cx="264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2C292D-6805-4DF4-8E58-97D3F8306F26}"/>
              </a:ext>
            </a:extLst>
          </p:cNvPr>
          <p:cNvSpPr/>
          <p:nvPr/>
        </p:nvSpPr>
        <p:spPr>
          <a:xfrm>
            <a:off x="7015662" y="2914612"/>
            <a:ext cx="2017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374300-D176-45EE-A545-CC1D9AAF4F77}"/>
              </a:ext>
            </a:extLst>
          </p:cNvPr>
          <p:cNvSpPr/>
          <p:nvPr/>
        </p:nvSpPr>
        <p:spPr>
          <a:xfrm>
            <a:off x="7017593" y="3303714"/>
            <a:ext cx="168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год 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891593-6BF8-445F-92AA-2ED5B52A9EF7}"/>
              </a:ext>
            </a:extLst>
          </p:cNvPr>
          <p:cNvSpPr/>
          <p:nvPr/>
        </p:nvSpPr>
        <p:spPr>
          <a:xfrm>
            <a:off x="9708688" y="2456290"/>
            <a:ext cx="232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2022 - 2023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4CCCDC-2A4F-46FD-9B01-C8CE164F1A47}"/>
              </a:ext>
            </a:extLst>
          </p:cNvPr>
          <p:cNvSpPr/>
          <p:nvPr/>
        </p:nvSpPr>
        <p:spPr>
          <a:xfrm>
            <a:off x="10257297" y="3343363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7A1B23-44B8-4995-8DBD-56B324822DA6}"/>
              </a:ext>
            </a:extLst>
          </p:cNvPr>
          <p:cNvSpPr/>
          <p:nvPr/>
        </p:nvSpPr>
        <p:spPr>
          <a:xfrm>
            <a:off x="10867632" y="2980175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73CA9B-117C-4A1C-955C-A811FE6719C2}"/>
              </a:ext>
            </a:extLst>
          </p:cNvPr>
          <p:cNvSpPr/>
          <p:nvPr/>
        </p:nvSpPr>
        <p:spPr>
          <a:xfrm>
            <a:off x="7914538" y="759995"/>
            <a:ext cx="3429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Школа на 550 мест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77EA82-2528-4002-A025-90351005778B}"/>
              </a:ext>
            </a:extLst>
          </p:cNvPr>
          <p:cNvSpPr/>
          <p:nvPr/>
        </p:nvSpPr>
        <p:spPr>
          <a:xfrm>
            <a:off x="9002011" y="3806124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608 423,00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8D406EE-F52A-4514-AF33-08AC7F150E56}"/>
              </a:ext>
            </a:extLst>
          </p:cNvPr>
          <p:cNvSpPr/>
          <p:nvPr/>
        </p:nvSpPr>
        <p:spPr>
          <a:xfrm>
            <a:off x="7047049" y="3662623"/>
            <a:ext cx="1967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год </a:t>
            </a:r>
          </a:p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планового периода: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5AE8E5-D894-4F01-9DD5-1166DC01C47E}"/>
              </a:ext>
            </a:extLst>
          </p:cNvPr>
          <p:cNvSpPr/>
          <p:nvPr/>
        </p:nvSpPr>
        <p:spPr>
          <a:xfrm>
            <a:off x="10401636" y="3862677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6D7DA48-EFB5-4DE7-94ED-01B795468F09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CB1CA46-409A-4880-B03C-7EB33D5667AF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D7EF45F-4664-4E19-B45C-76F0DF304534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0CE5539-D781-4839-901C-1EA33A34082C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4C49082-094A-4467-8872-794C83AF480F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92E79B4-24FB-412A-BE4B-9BA051E56645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E11AB4E-1FF9-4E5D-8CE5-83F4C372F542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F162AA2-022E-492D-9BD4-E6D4AC2C6666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E0B4B561-2A57-48CC-B8A6-81D975A7D69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94D51E1-E80A-449B-B75F-0DE509076733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368225C-A5CD-442D-A48C-005B4F9CA1A9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1C077B3E-3353-4068-831A-E27BF54A9105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9910669F-AA29-43BA-BAEC-215C175D2D9A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83B96C2-E832-41C4-BBAD-4BB20BB76902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D3DC288-1C7A-4D13-8168-E0E72628B0C9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AFB5FE86-707A-4230-A367-7F16A69EE9E2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C3EEA811-B961-4FBE-8867-54788B45F06A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742D0F72-0691-41BD-83B9-2C730ED3AAC6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30138B88-EAC2-4C1F-A45F-57EA83E2A2B5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A0294C58-29CD-4297-9E70-8D4B73B7254A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FA4CBE0E-FC4B-4EBE-9DCC-C6C21CCB30C4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597FE2C-3CA9-4735-A2E0-6A2146FF3AF4}"/>
              </a:ext>
            </a:extLst>
          </p:cNvPr>
          <p:cNvSpPr/>
          <p:nvPr/>
        </p:nvSpPr>
        <p:spPr>
          <a:xfrm>
            <a:off x="6844456" y="-30716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2F0D97F-BAF3-45C9-9096-0CA54E1E6A11}"/>
              </a:ext>
            </a:extLst>
          </p:cNvPr>
          <p:cNvGrpSpPr/>
          <p:nvPr/>
        </p:nvGrpSpPr>
        <p:grpSpPr>
          <a:xfrm rot="16200000">
            <a:off x="9204011" y="-2188198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1890D51C-FB4D-48DE-AAB6-C0913A813538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BC761BD-5DF2-4157-A63D-72AC714FDB14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93507600-FBA0-4BA2-B97C-9B52904F668B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F8AECE9C-9896-4E71-854E-37FDB55442B0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65BD71CC-06D1-4062-8B4A-5137D588EC24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790772F3-CF3F-40F8-BB5C-91BDD1CD54D3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4D93F6C-1A76-4AED-9933-C595D495721A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DEE57B98-4779-4F98-91FD-5C0CA812AAFE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3B4122B2-4B8C-4109-9D4A-0493E747B59A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0CB198D-C6D2-41FF-912D-3C4F47846552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43AA0A7F-9188-4C60-911E-9B048381BA6A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C4F1D65-8F94-4534-B820-8BDC1919B65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698C3B4-A7E6-4A9C-97A0-75ECC851F4A6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F15F7F29-C1C0-425F-954C-4CCAD11266D0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BAA7D22-1E87-4B03-A209-A07C21676E3A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80EF07D6-AD20-4409-A2D5-95624E478C90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C62CE06D-E668-4105-B068-E8475F913713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BB1C01C7-E4AC-4BEE-B67C-14D8310B3BAD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4761198B-698E-4EA1-A7D3-3D5163F815E4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0A1F4E1-0714-4ECF-A594-96A750FD21BA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 descr="90x150 см кирпичная стена фотографии фонов белый деревянный пол фоны для  домашних животных игрушки фотостудия детский душ для фотографии вечеринок  бары купить недорого — выгодные цены, бесплатная доставка, реальные отзывы  с фото —">
            <a:extLst>
              <a:ext uri="{FF2B5EF4-FFF2-40B4-BE49-F238E27FC236}">
                <a16:creationId xmlns:a16="http://schemas.microsoft.com/office/drawing/2014/main" id="{B5EF8B2F-C130-4F86-8914-A7A10DB0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41548 w 6858000"/>
              <a:gd name="connsiteY0" fmla="*/ 1728316 h 6858000"/>
              <a:gd name="connsiteX1" fmla="*/ 1941548 w 6858000"/>
              <a:gd name="connsiteY1" fmla="*/ 4139921 h 6858000"/>
              <a:gd name="connsiteX2" fmla="*/ 4913644 w 6858000"/>
              <a:gd name="connsiteY2" fmla="*/ 4139921 h 6858000"/>
              <a:gd name="connsiteX3" fmla="*/ 4913644 w 6858000"/>
              <a:gd name="connsiteY3" fmla="*/ 1728316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41548" y="1728316"/>
                </a:moveTo>
                <a:lnTo>
                  <a:pt x="1941548" y="4139921"/>
                </a:lnTo>
                <a:lnTo>
                  <a:pt x="4913644" y="4139921"/>
                </a:lnTo>
                <a:lnTo>
                  <a:pt x="4913644" y="1728316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4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ABEEA547-E091-4CD9-8802-80A85F5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92" y="1668655"/>
            <a:ext cx="3320615" cy="26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инилбдс кирпичная стена портретная фотография Фон старый мастер стиль  текстура абстрактный сплошной цвет фон для фотостудии|Фон для фотосъёмки| |  АлиЭкспресс">
            <a:extLst>
              <a:ext uri="{FF2B5EF4-FFF2-40B4-BE49-F238E27FC236}">
                <a16:creationId xmlns:a16="http://schemas.microsoft.com/office/drawing/2014/main" id="{FCF69B3E-B205-46B5-B245-138A6163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41548 w 6858000"/>
              <a:gd name="connsiteY0" fmla="*/ 1728316 h 6858000"/>
              <a:gd name="connsiteX1" fmla="*/ 1941548 w 6858000"/>
              <a:gd name="connsiteY1" fmla="*/ 4139921 h 6858000"/>
              <a:gd name="connsiteX2" fmla="*/ 4913644 w 6858000"/>
              <a:gd name="connsiteY2" fmla="*/ 4139921 h 6858000"/>
              <a:gd name="connsiteX3" fmla="*/ 4913644 w 6858000"/>
              <a:gd name="connsiteY3" fmla="*/ 1728316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41548" y="1728316"/>
                </a:moveTo>
                <a:lnTo>
                  <a:pt x="1941548" y="4139921"/>
                </a:lnTo>
                <a:lnTo>
                  <a:pt x="4913644" y="4139921"/>
                </a:lnTo>
                <a:lnTo>
                  <a:pt x="4913644" y="1728316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24B1F5-B719-428E-ABE5-67FC7182877B}"/>
              </a:ext>
            </a:extLst>
          </p:cNvPr>
          <p:cNvSpPr/>
          <p:nvPr/>
        </p:nvSpPr>
        <p:spPr>
          <a:xfrm>
            <a:off x="7709408" y="1817071"/>
            <a:ext cx="3574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Орехово-Зуево,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Гагарина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5F8260-383D-451D-9FC8-183B9B4C9996}"/>
              </a:ext>
            </a:extLst>
          </p:cNvPr>
          <p:cNvSpPr/>
          <p:nvPr/>
        </p:nvSpPr>
        <p:spPr>
          <a:xfrm>
            <a:off x="9528944" y="3132244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695 318,37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3B6A9C-5146-40A3-ABF1-E46DEA56038E}"/>
              </a:ext>
            </a:extLst>
          </p:cNvPr>
          <p:cNvSpPr/>
          <p:nvPr/>
        </p:nvSpPr>
        <p:spPr>
          <a:xfrm>
            <a:off x="9091496" y="3483925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456 195,54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586179-4509-4AFB-9ED2-D9EF00CB4E25}"/>
              </a:ext>
            </a:extLst>
          </p:cNvPr>
          <p:cNvSpPr/>
          <p:nvPr/>
        </p:nvSpPr>
        <p:spPr>
          <a:xfrm>
            <a:off x="7143109" y="2790721"/>
            <a:ext cx="264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822BB0-B76B-4932-B719-F8C4067D626C}"/>
              </a:ext>
            </a:extLst>
          </p:cNvPr>
          <p:cNvSpPr/>
          <p:nvPr/>
        </p:nvSpPr>
        <p:spPr>
          <a:xfrm>
            <a:off x="7120609" y="3153416"/>
            <a:ext cx="2017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CE5B37-B814-4977-BA26-F91FD713EA5C}"/>
              </a:ext>
            </a:extLst>
          </p:cNvPr>
          <p:cNvSpPr/>
          <p:nvPr/>
        </p:nvSpPr>
        <p:spPr>
          <a:xfrm>
            <a:off x="7110803" y="3470208"/>
            <a:ext cx="168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год 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F334A2-C7CF-40D7-BCB2-C7BBC3C25161}"/>
              </a:ext>
            </a:extLst>
          </p:cNvPr>
          <p:cNvSpPr/>
          <p:nvPr/>
        </p:nvSpPr>
        <p:spPr>
          <a:xfrm>
            <a:off x="9816726" y="2744879"/>
            <a:ext cx="232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2020 - 2023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085011-34D5-4E6C-AEBA-32D2F42E204E}"/>
              </a:ext>
            </a:extLst>
          </p:cNvPr>
          <p:cNvSpPr/>
          <p:nvPr/>
        </p:nvSpPr>
        <p:spPr>
          <a:xfrm>
            <a:off x="10509823" y="3540422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2367D5-CC32-4D97-9D12-536F28FE99A2}"/>
              </a:ext>
            </a:extLst>
          </p:cNvPr>
          <p:cNvSpPr/>
          <p:nvPr/>
        </p:nvSpPr>
        <p:spPr>
          <a:xfrm>
            <a:off x="10795350" y="3217290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C849B23-438F-41CF-B41C-B8ED41ED37D3}"/>
              </a:ext>
            </a:extLst>
          </p:cNvPr>
          <p:cNvSpPr/>
          <p:nvPr/>
        </p:nvSpPr>
        <p:spPr>
          <a:xfrm>
            <a:off x="6971547" y="701475"/>
            <a:ext cx="5079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Физкультурно-оздоровительный комплекс с искусственным льдом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397F74-5748-43DE-AC7D-E9CB4B5A7CC8}"/>
              </a:ext>
            </a:extLst>
          </p:cNvPr>
          <p:cNvSpPr/>
          <p:nvPr/>
        </p:nvSpPr>
        <p:spPr>
          <a:xfrm>
            <a:off x="9110199" y="3879821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239 122,83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5D411AB-E1D3-45BB-B44C-90CCFE13BD9A}"/>
              </a:ext>
            </a:extLst>
          </p:cNvPr>
          <p:cNvSpPr/>
          <p:nvPr/>
        </p:nvSpPr>
        <p:spPr>
          <a:xfrm>
            <a:off x="7155237" y="3736320"/>
            <a:ext cx="1967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год </a:t>
            </a:r>
          </a:p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планового периода: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A192DAD-19FA-45BC-802F-143C324CA9CF}"/>
              </a:ext>
            </a:extLst>
          </p:cNvPr>
          <p:cNvSpPr/>
          <p:nvPr/>
        </p:nvSpPr>
        <p:spPr>
          <a:xfrm>
            <a:off x="10509824" y="3936374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 descr="Работы в дрезненском ФОКе вышли на финишную прямую">
            <a:extLst>
              <a:ext uri="{FF2B5EF4-FFF2-40B4-BE49-F238E27FC236}">
                <a16:creationId xmlns:a16="http://schemas.microsoft.com/office/drawing/2014/main" id="{6855B1C6-EDCF-4DED-B749-4FCACBD7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30" y="4365822"/>
            <a:ext cx="5347544" cy="24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A083DB-4B9E-4B19-B760-C19C8E6736D5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D58DE99-045C-4759-A9DB-66DC656C76CD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AA789D3-D4FE-4A07-89CF-85B873FAD397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AA43BF3-0B59-418E-A8ED-81A3DDDFCEFB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D066B47-7F87-4C6C-8D88-14761598C363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0607E18-2813-4C34-A910-8D717428CAB5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3EEAB82D-6B51-46D6-95C7-97D0DDC19632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88AFE02-8117-4161-B52F-61EC4AFA2DC7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8FC3769-D5A2-4D23-BEC2-74988089FA5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43CEDCA5-1D40-4636-B32A-598C6B29438F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B11D659-5125-40C1-BECE-749E8AE313BB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0DD7D210-3DB4-448F-8659-D93C6590CE52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BA16B2D-75DF-4C37-B761-1BF78EABA12D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37FBE53-D11F-47F5-9AE5-E2AB48258358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E3C4FE44-B9A1-47BD-AA83-A7A2A8096541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E6810989-0726-474C-9C19-66049DE15B0F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B48E635-98DB-432B-92DC-E86313B1E79F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00BF28F6-524A-4111-9248-4B2570C805D6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932AD32A-93AF-4531-92D9-24C3CB32A4A6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8BA7004-FE5F-459C-A808-95CAF66EE854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6EA3801-85B0-429A-BEB7-AEB97F091387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687B550-2DD6-4E13-A3D7-97053A170066}"/>
              </a:ext>
            </a:extLst>
          </p:cNvPr>
          <p:cNvSpPr/>
          <p:nvPr/>
        </p:nvSpPr>
        <p:spPr>
          <a:xfrm>
            <a:off x="6844456" y="-30716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24E75BB-5357-495A-8A2E-B1AEF4392926}"/>
              </a:ext>
            </a:extLst>
          </p:cNvPr>
          <p:cNvGrpSpPr/>
          <p:nvPr/>
        </p:nvGrpSpPr>
        <p:grpSpPr>
          <a:xfrm rot="16200000">
            <a:off x="9204011" y="-2188198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0C157F3E-5ACE-413C-92D6-8D827DC6A1D4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E993993C-AEF4-49A9-A6A2-0671886842F1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90246DED-4933-4E50-857E-44CC85EECE87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950DCF2B-3C4C-469D-976C-BA43CA2B9E52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C386EB8D-2B9C-4E51-AB85-E30C7499D129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E59620A9-12EA-4AD6-9B7E-D12F44619698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AF0FCBDC-A9F0-412C-8AD7-648515AC72DE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E307D75-F06D-4C60-95B3-08D39D12B2CA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7A76C916-AF15-4A8A-BC98-64C480F68059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9FDDCEF5-AD7D-48BC-A959-2CEF2870BD90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80CF0E0-E596-4F0F-BADB-23E909BDACCE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B73F04C-A938-48AC-863B-6E36E45765AB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4FF4CFB-5609-4673-A896-88D40CCDF87E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4FB7F13-8C6B-4359-879F-B746FDB6EC5C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B515B1DF-CABF-484D-B77B-A515B4931B8E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CFAE7289-B54F-4D9C-B604-6AFD60547E4B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BC00C2C0-4452-4DF9-8153-87CE70287BFC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9F1A14AA-2EE8-4238-BEA4-AF3129EE1E85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D9CB182E-FF79-4854-88D6-D01FF5FD650C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0C7EF3B4-E67E-403B-A875-CEAD0C3C9DDB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772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8721AB4-E890-4695-8FF8-206C0AF8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96" y="1606150"/>
            <a:ext cx="3195357" cy="29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F4CABB-320B-48E8-B504-704C19FF27CF}"/>
              </a:ext>
            </a:extLst>
          </p:cNvPr>
          <p:cNvSpPr/>
          <p:nvPr/>
        </p:nvSpPr>
        <p:spPr>
          <a:xfrm>
            <a:off x="7778075" y="1600525"/>
            <a:ext cx="3781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indent="-893763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адресу: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Ликино-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Дулёво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893763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2-я Пятилетка, д.1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C5D9F1-145A-4CF9-8024-E4F620F61A63}"/>
              </a:ext>
            </a:extLst>
          </p:cNvPr>
          <p:cNvSpPr/>
          <p:nvPr/>
        </p:nvSpPr>
        <p:spPr>
          <a:xfrm>
            <a:off x="9445048" y="3053339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667 759,00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53A8BA-3E81-46AA-9F62-4F37790C9AE9}"/>
              </a:ext>
            </a:extLst>
          </p:cNvPr>
          <p:cNvSpPr/>
          <p:nvPr/>
        </p:nvSpPr>
        <p:spPr>
          <a:xfrm>
            <a:off x="9103308" y="3452625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337 351,82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2F27B2-5172-465D-9408-C899539F231E}"/>
              </a:ext>
            </a:extLst>
          </p:cNvPr>
          <p:cNvSpPr/>
          <p:nvPr/>
        </p:nvSpPr>
        <p:spPr>
          <a:xfrm>
            <a:off x="7119505" y="2712133"/>
            <a:ext cx="264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B2B60B-9BF9-4D10-B0AC-D6EA732B973C}"/>
              </a:ext>
            </a:extLst>
          </p:cNvPr>
          <p:cNvSpPr/>
          <p:nvPr/>
        </p:nvSpPr>
        <p:spPr>
          <a:xfrm>
            <a:off x="7137519" y="3074511"/>
            <a:ext cx="2017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 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7D2228-65AB-4E62-843E-891C7039B54E}"/>
              </a:ext>
            </a:extLst>
          </p:cNvPr>
          <p:cNvSpPr/>
          <p:nvPr/>
        </p:nvSpPr>
        <p:spPr>
          <a:xfrm>
            <a:off x="7137519" y="3452625"/>
            <a:ext cx="1684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год 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5BCEC3-8083-4D12-AC00-90C35018F8D1}"/>
              </a:ext>
            </a:extLst>
          </p:cNvPr>
          <p:cNvSpPr/>
          <p:nvPr/>
        </p:nvSpPr>
        <p:spPr>
          <a:xfrm>
            <a:off x="9764738" y="2666291"/>
            <a:ext cx="2321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2020 - 2023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244657-4A46-497D-A75C-FC86E40E2BAD}"/>
              </a:ext>
            </a:extLst>
          </p:cNvPr>
          <p:cNvSpPr/>
          <p:nvPr/>
        </p:nvSpPr>
        <p:spPr>
          <a:xfrm>
            <a:off x="6978319" y="769528"/>
            <a:ext cx="507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Реконструкция стадиона "Русич"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0AB28D-8AD9-43D5-A9EF-108EB7C178EA}"/>
              </a:ext>
            </a:extLst>
          </p:cNvPr>
          <p:cNvSpPr/>
          <p:nvPr/>
        </p:nvSpPr>
        <p:spPr>
          <a:xfrm>
            <a:off x="9152915" y="3865446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320 821,59</a:t>
            </a:r>
          </a:p>
        </p:txBody>
      </p:sp>
      <p:pic>
        <p:nvPicPr>
          <p:cNvPr id="6146" name="Picture 2" descr="Еще одно футбольное поле с искусственным покрытием появилось на стадионе  «Цементник» в Коломне | «Новости Коломны»">
            <a:extLst>
              <a:ext uri="{FF2B5EF4-FFF2-40B4-BE49-F238E27FC236}">
                <a16:creationId xmlns:a16="http://schemas.microsoft.com/office/drawing/2014/main" id="{A3E7EB67-352C-4ADF-8503-665A1E53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93" y="4323602"/>
            <a:ext cx="5412707" cy="25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7F8B19-D918-4A75-8172-9FE95F8309D9}"/>
              </a:ext>
            </a:extLst>
          </p:cNvPr>
          <p:cNvSpPr/>
          <p:nvPr/>
        </p:nvSpPr>
        <p:spPr>
          <a:xfrm>
            <a:off x="7197953" y="3721945"/>
            <a:ext cx="1967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год </a:t>
            </a:r>
          </a:p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планового периода: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A69C7B-32B5-4086-B82C-530AC01C5278}"/>
              </a:ext>
            </a:extLst>
          </p:cNvPr>
          <p:cNvSpPr/>
          <p:nvPr/>
        </p:nvSpPr>
        <p:spPr>
          <a:xfrm>
            <a:off x="10524156" y="3921999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7C4C051-AA2A-4423-ACDA-4A997435B526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E14E5A8-AF4C-407D-A387-518DD9E01140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604E965-1B1B-4FD7-80FE-058A2E2EFFA0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E925253-DE27-4BCB-997E-FBDF186DFB93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EC56DBD-DDA0-468A-87E5-EF87838253B3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44ADECF-1D7C-470D-8FBC-2A57EC365D77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E04515C-8356-440D-833B-C5DE17FA2F5E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ECEE485-8387-4A37-8E53-A05D273ECFF0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71A5D8A7-1588-4482-A902-D93E36C25AD8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C182F3D-D429-455B-8656-80785F2560CE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89E0B354-6CCD-4595-8FED-715CF0F281B2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7698427-4F3A-4776-ADE3-A35110A00046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0301EC-BB70-4D4E-B3BA-F956BE9D0F59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924BADF-B53C-4DDE-AADE-CC6CCEDBAE1F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C2BA2C8-EEF7-430D-904E-336BC190158B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63DB320-29AF-4D84-9848-11FC376D4BF8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21521F76-70C9-49C8-999A-06EFA4DBE554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2207F03-0EE9-43AB-8008-C763A69BE4F7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D81D70D-1203-4CB2-A491-7EBCC66B8720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E9641CB-28F7-4200-B4A8-105B1E69F9CF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D3FD86D-B66C-4318-8E7D-692F142851C3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08976BE-6873-47FE-AD5D-9415DCF86BAB}"/>
              </a:ext>
            </a:extLst>
          </p:cNvPr>
          <p:cNvSpPr/>
          <p:nvPr/>
        </p:nvSpPr>
        <p:spPr>
          <a:xfrm>
            <a:off x="6844456" y="-30716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7A8CFAE-1498-4A10-828C-BFFA804CB30F}"/>
              </a:ext>
            </a:extLst>
          </p:cNvPr>
          <p:cNvGrpSpPr/>
          <p:nvPr/>
        </p:nvGrpSpPr>
        <p:grpSpPr>
          <a:xfrm rot="16200000">
            <a:off x="9204011" y="-2188198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B881B28-9268-4B43-915E-8D35B8B894B7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643132F2-934A-4227-95D0-EDD03B78E289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5E4A1B5C-CC82-43D0-B832-30EC034CE53A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5EFC2A0E-D0D5-4AB1-AC16-3D8CF152CD5D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D19A0808-F44B-4E77-A1B8-5FD4D28C758A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E6A3842E-7B16-47C1-90E0-2F5F0E9D66A8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D14F0F5D-9FD9-40DE-AC0B-6AA4A5356A5F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7AEE1801-159E-4197-9760-B3E2C626F882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165AA1E-5167-4910-A876-6A3A53F68FDC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3DDCD8C0-AF53-41B0-9BD3-420E4399C90E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82209A17-3394-4309-BC85-516369F3BA6F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B37B1304-9488-48FB-BE3F-1C048684015D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B1726ED6-E331-4184-AB34-16D80E822706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18299C7-E3B5-4251-AC38-AA358EC4A3C2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1CBF91CC-0182-4D13-AB71-1A817BC10FDC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12E13A6-900D-40B6-8120-BF542089A89F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D0D6D249-148A-4501-8D10-176EF0553B04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0C9ABEEC-E281-43E7-8A72-3A6EF9CDC2CF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8BB12ED2-94CF-4DB1-9E2D-EFAC708C757E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349DEAAE-A868-41AA-B0D3-705BBC1BE061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 descr="Винилбдс кирпичная стена портретная фотография Фон старый мастер стиль  текстура абстрактный сплошной цвет фон для фотостудии|Фон для фотосъёмки| |  АлиЭкспресс">
            <a:extLst>
              <a:ext uri="{FF2B5EF4-FFF2-40B4-BE49-F238E27FC236}">
                <a16:creationId xmlns:a16="http://schemas.microsoft.com/office/drawing/2014/main" id="{FCF69B3E-B205-46B5-B245-138A6163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41548 w 6858000"/>
              <a:gd name="connsiteY0" fmla="*/ 1728316 h 6858000"/>
              <a:gd name="connsiteX1" fmla="*/ 1941548 w 6858000"/>
              <a:gd name="connsiteY1" fmla="*/ 4139921 h 6858000"/>
              <a:gd name="connsiteX2" fmla="*/ 4913644 w 6858000"/>
              <a:gd name="connsiteY2" fmla="*/ 4139921 h 6858000"/>
              <a:gd name="connsiteX3" fmla="*/ 4913644 w 6858000"/>
              <a:gd name="connsiteY3" fmla="*/ 1728316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41548" y="1728316"/>
                </a:moveTo>
                <a:lnTo>
                  <a:pt x="1941548" y="4139921"/>
                </a:lnTo>
                <a:lnTo>
                  <a:pt x="4913644" y="4139921"/>
                </a:lnTo>
                <a:lnTo>
                  <a:pt x="4913644" y="1728316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528FFF2-34ED-4B6C-B8EB-17F5475A89F9}"/>
              </a:ext>
            </a:extLst>
          </p:cNvPr>
          <p:cNvSpPr/>
          <p:nvPr/>
        </p:nvSpPr>
        <p:spPr>
          <a:xfrm>
            <a:off x="10485424" y="3552498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09D3FA6-5508-4B02-BC91-BDB3ACAF3F7B}"/>
              </a:ext>
            </a:extLst>
          </p:cNvPr>
          <p:cNvSpPr/>
          <p:nvPr/>
        </p:nvSpPr>
        <p:spPr>
          <a:xfrm>
            <a:off x="10718172" y="3170392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0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Жители Орехово-Зуевского района единогласно отвергли идею продолжения  эксплуатации полигона ТБО «Заволенье»">
            <a:extLst>
              <a:ext uri="{FF2B5EF4-FFF2-40B4-BE49-F238E27FC236}">
                <a16:creationId xmlns:a16="http://schemas.microsoft.com/office/drawing/2014/main" id="{8A179C4F-2CF6-4E1F-ACFD-75CA9CB3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89" y="4299962"/>
            <a:ext cx="5419411" cy="2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ADFD4DF-EFFC-4ABA-B71B-AD7003701B8F}"/>
              </a:ext>
            </a:extLst>
          </p:cNvPr>
          <p:cNvSpPr/>
          <p:nvPr/>
        </p:nvSpPr>
        <p:spPr>
          <a:xfrm>
            <a:off x="6858000" y="-21885"/>
            <a:ext cx="5334000" cy="7565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7D17B2-0BD1-4088-A794-F6FE65405F11}"/>
              </a:ext>
            </a:extLst>
          </p:cNvPr>
          <p:cNvSpPr/>
          <p:nvPr/>
        </p:nvSpPr>
        <p:spPr>
          <a:xfrm>
            <a:off x="6858000" y="502419"/>
            <a:ext cx="5334000" cy="3760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C0C613-B43E-43C7-A7CA-15AE3C088826}"/>
              </a:ext>
            </a:extLst>
          </p:cNvPr>
          <p:cNvGrpSpPr/>
          <p:nvPr/>
        </p:nvGrpSpPr>
        <p:grpSpPr>
          <a:xfrm>
            <a:off x="7072748" y="585143"/>
            <a:ext cx="4999089" cy="2825919"/>
            <a:chOff x="7025802" y="979080"/>
            <a:chExt cx="4999089" cy="282591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988AF80-6B2E-4AEE-A03F-0814D524D79C}"/>
                </a:ext>
              </a:extLst>
            </p:cNvPr>
            <p:cNvSpPr/>
            <p:nvPr/>
          </p:nvSpPr>
          <p:spPr>
            <a:xfrm>
              <a:off x="7462571" y="979080"/>
              <a:ext cx="40936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Рекультивация полигона</a:t>
              </a:r>
              <a:endParaRPr lang="ru-RU" sz="2400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1429266-E985-4406-BCCE-9AF6F6647D61}"/>
                </a:ext>
              </a:extLst>
            </p:cNvPr>
            <p:cNvSpPr/>
            <p:nvPr/>
          </p:nvSpPr>
          <p:spPr>
            <a:xfrm>
              <a:off x="7565250" y="1399922"/>
              <a:ext cx="420691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12800" indent="-812800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адресу: </a:t>
              </a:r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Московская область, </a:t>
              </a:r>
            </a:p>
            <a:p>
              <a:pPr marL="812800"/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Орехово-Зуевский </a:t>
              </a:r>
              <a:r>
                <a:rPr lang="ru-RU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г.о</a:t>
              </a:r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</a:p>
            <a:p>
              <a:pPr marL="812800"/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Д. </a:t>
              </a:r>
              <a:r>
                <a:rPr lang="ru-RU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Заволенье</a:t>
              </a:r>
              <a:endParaRPr lang="ru-RU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0D7E1C-A75E-493A-8098-23C160CA6AD4}"/>
                </a:ext>
              </a:extLst>
            </p:cNvPr>
            <p:cNvSpPr/>
            <p:nvPr/>
          </p:nvSpPr>
          <p:spPr>
            <a:xfrm>
              <a:off x="7029524" y="2563150"/>
              <a:ext cx="26461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Сроки реализации проекта: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EB4DF6-3146-4EE3-B64F-B388DCD35239}"/>
                </a:ext>
              </a:extLst>
            </p:cNvPr>
            <p:cNvSpPr/>
            <p:nvPr/>
          </p:nvSpPr>
          <p:spPr>
            <a:xfrm>
              <a:off x="7025802" y="3018784"/>
              <a:ext cx="20177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Стоимость проекта :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9A41230-05D1-4BFD-9C24-10C8DE762D65}"/>
                </a:ext>
              </a:extLst>
            </p:cNvPr>
            <p:cNvSpPr/>
            <p:nvPr/>
          </p:nvSpPr>
          <p:spPr>
            <a:xfrm>
              <a:off x="7025802" y="3435105"/>
              <a:ext cx="16849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Очередной год :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6AF20DF-E918-4714-B6E5-A6C6F1062B50}"/>
                </a:ext>
              </a:extLst>
            </p:cNvPr>
            <p:cNvSpPr/>
            <p:nvPr/>
          </p:nvSpPr>
          <p:spPr>
            <a:xfrm>
              <a:off x="9703141" y="2517308"/>
              <a:ext cx="23217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2022 - 2023 </a:t>
              </a:r>
              <a:r>
                <a:rPr lang="ru-RU" b="1" dirty="0" err="1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гг</a:t>
              </a:r>
              <a:endPara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AE420F4-4AE7-48F1-9E50-43FAADFB2FC4}"/>
                </a:ext>
              </a:extLst>
            </p:cNvPr>
            <p:cNvSpPr/>
            <p:nvPr/>
          </p:nvSpPr>
          <p:spPr>
            <a:xfrm>
              <a:off x="9043598" y="2980049"/>
              <a:ext cx="16073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1 712 414,00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406096F-22CA-4539-A7A3-D32E2FB7F567}"/>
                </a:ext>
              </a:extLst>
            </p:cNvPr>
            <p:cNvSpPr/>
            <p:nvPr/>
          </p:nvSpPr>
          <p:spPr>
            <a:xfrm>
              <a:off x="8913775" y="3435667"/>
              <a:ext cx="13388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/>
              <a:r>
                <a:rPr lang="ru-RU" b="1" dirty="0"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684 695,60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3F09871-1DEE-48DD-B30E-D7AEB64E1301}"/>
                </a:ext>
              </a:extLst>
            </p:cNvPr>
            <p:cNvSpPr/>
            <p:nvPr/>
          </p:nvSpPr>
          <p:spPr>
            <a:xfrm>
              <a:off x="10265506" y="3474754"/>
              <a:ext cx="1024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(тыс. руб.) 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DE1886F-3883-4528-B29B-4E2CF4548A6A}"/>
                </a:ext>
              </a:extLst>
            </p:cNvPr>
            <p:cNvSpPr/>
            <p:nvPr/>
          </p:nvSpPr>
          <p:spPr>
            <a:xfrm>
              <a:off x="10546490" y="3083777"/>
              <a:ext cx="1024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(тыс. руб.) 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DB74E78-513C-4AE1-B149-31362DF67A27}"/>
              </a:ext>
            </a:extLst>
          </p:cNvPr>
          <p:cNvGrpSpPr/>
          <p:nvPr/>
        </p:nvGrpSpPr>
        <p:grpSpPr>
          <a:xfrm rot="16200000">
            <a:off x="9237741" y="-2379743"/>
            <a:ext cx="574519" cy="5334001"/>
            <a:chOff x="-8328" y="0"/>
            <a:chExt cx="1005416" cy="6858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C92A7F08-C761-45A6-A2BE-EAE4F0B3A5D5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BB2D5134-5680-4D21-BB7D-074292063527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06170C83-D411-4673-A31C-E786D8785895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E0E04772-0F15-4493-9442-568C7A937C09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7CBE1623-2F9A-43AC-B6BD-FA003271298E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0B375A-9925-4CA8-8904-87032638E143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1714DBA-9453-4D1F-906A-F405E14C9DEF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6B36B37-FE18-4BCC-A30E-19744B7B88A3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44AC29A3-C3B1-4B9A-8097-6AEEF0218532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B391E376-344D-4155-A0E2-F99A89C130AC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1F9C4FBF-801A-45B7-94BE-EF8BD2BC09BE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7808FE4-7260-4C0F-8591-1B0399714185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CE5E18D-7C00-4557-BF57-F6AAEF10A761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9B492A8A-24D3-4A46-817C-E9563BA43549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C1613E11-B763-4BA0-BA16-0F70854DD5C4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6397AEC2-2579-4112-AF02-C7E75330C06C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573CC7B7-672A-44C3-82F9-A183DDA6D630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3C001FC8-2E66-46FD-8C37-76F571E9ABE2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716B490D-C7D4-40DC-B818-FF6A76FF4262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F6B4F3FA-6277-4A93-A216-0047F640BE9C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0E3294F-85CA-4944-AE40-D26DE7B48134}"/>
              </a:ext>
            </a:extLst>
          </p:cNvPr>
          <p:cNvGrpSpPr/>
          <p:nvPr/>
        </p:nvGrpSpPr>
        <p:grpSpPr>
          <a:xfrm rot="5400000">
            <a:off x="9237740" y="1875040"/>
            <a:ext cx="574519" cy="5334001"/>
            <a:chOff x="-8328" y="0"/>
            <a:chExt cx="1005416" cy="6858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EA666F16-F736-4787-B5B1-96FCEF0D93A1}"/>
                </a:ext>
              </a:extLst>
            </p:cNvPr>
            <p:cNvSpPr/>
            <p:nvPr/>
          </p:nvSpPr>
          <p:spPr>
            <a:xfrm>
              <a:off x="806288" y="198744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E0CAF857-328F-4778-B5D9-87C68590126A}"/>
                </a:ext>
              </a:extLst>
            </p:cNvPr>
            <p:cNvSpPr/>
            <p:nvPr/>
          </p:nvSpPr>
          <p:spPr>
            <a:xfrm>
              <a:off x="806288" y="3768708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941530F7-20CD-4753-845C-AA18158F0ED9}"/>
                </a:ext>
              </a:extLst>
            </p:cNvPr>
            <p:cNvSpPr/>
            <p:nvPr/>
          </p:nvSpPr>
          <p:spPr>
            <a:xfrm>
              <a:off x="806288" y="2578720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7D24C3EC-90E0-4088-A28E-E5A4CDB83B93}"/>
                </a:ext>
              </a:extLst>
            </p:cNvPr>
            <p:cNvSpPr/>
            <p:nvPr/>
          </p:nvSpPr>
          <p:spPr>
            <a:xfrm>
              <a:off x="806288" y="1388732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7B10C87B-FD4F-4CD5-A67C-31276E349FAA}"/>
                </a:ext>
              </a:extLst>
            </p:cNvPr>
            <p:cNvSpPr/>
            <p:nvPr/>
          </p:nvSpPr>
          <p:spPr>
            <a:xfrm>
              <a:off x="806288" y="6148685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8A3B7BEF-3B45-41E6-BF42-86F860C830C0}"/>
                </a:ext>
              </a:extLst>
            </p:cNvPr>
            <p:cNvSpPr/>
            <p:nvPr/>
          </p:nvSpPr>
          <p:spPr>
            <a:xfrm>
              <a:off x="806288" y="4958696"/>
              <a:ext cx="190800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A9F12703-2E88-40CC-B140-FAD96C42F0BB}"/>
                </a:ext>
              </a:extLst>
            </p:cNvPr>
            <p:cNvSpPr/>
            <p:nvPr/>
          </p:nvSpPr>
          <p:spPr>
            <a:xfrm>
              <a:off x="632566" y="169315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8164BD9F-D71E-483D-A8E0-889748F6410D}"/>
                </a:ext>
              </a:extLst>
            </p:cNvPr>
            <p:cNvSpPr/>
            <p:nvPr/>
          </p:nvSpPr>
          <p:spPr>
            <a:xfrm>
              <a:off x="632566" y="3739279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7572208-A51D-43BA-B7F7-677ACA2EEA9C}"/>
                </a:ext>
              </a:extLst>
            </p:cNvPr>
            <p:cNvSpPr/>
            <p:nvPr/>
          </p:nvSpPr>
          <p:spPr>
            <a:xfrm>
              <a:off x="632566" y="2549291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353E4B54-9BE8-43C3-AE28-888064DEFC6A}"/>
                </a:ext>
              </a:extLst>
            </p:cNvPr>
            <p:cNvSpPr/>
            <p:nvPr/>
          </p:nvSpPr>
          <p:spPr>
            <a:xfrm>
              <a:off x="632566" y="1359303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61C7C0A4-2309-4C3F-9470-73DCCFD2642B}"/>
                </a:ext>
              </a:extLst>
            </p:cNvPr>
            <p:cNvSpPr/>
            <p:nvPr/>
          </p:nvSpPr>
          <p:spPr>
            <a:xfrm>
              <a:off x="632566" y="6119256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C971A657-3F8F-4CF3-A340-F5B11EA79107}"/>
                </a:ext>
              </a:extLst>
            </p:cNvPr>
            <p:cNvSpPr/>
            <p:nvPr/>
          </p:nvSpPr>
          <p:spPr>
            <a:xfrm>
              <a:off x="632566" y="4929267"/>
              <a:ext cx="262800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074693D5-CE33-430D-841A-72A536509413}"/>
                </a:ext>
              </a:extLst>
            </p:cNvPr>
            <p:cNvSpPr/>
            <p:nvPr/>
          </p:nvSpPr>
          <p:spPr>
            <a:xfrm>
              <a:off x="392052" y="120954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A09E95AF-FCFF-485D-BF06-1CC3A608E1FE}"/>
                </a:ext>
              </a:extLst>
            </p:cNvPr>
            <p:cNvSpPr/>
            <p:nvPr/>
          </p:nvSpPr>
          <p:spPr>
            <a:xfrm>
              <a:off x="392052" y="3690918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D4241236-6430-4CE6-90BA-8834BE32ED9C}"/>
                </a:ext>
              </a:extLst>
            </p:cNvPr>
            <p:cNvSpPr/>
            <p:nvPr/>
          </p:nvSpPr>
          <p:spPr>
            <a:xfrm>
              <a:off x="392052" y="2500930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FA973DD1-0A83-4A07-8DB2-378ADB709825}"/>
                </a:ext>
              </a:extLst>
            </p:cNvPr>
            <p:cNvSpPr/>
            <p:nvPr/>
          </p:nvSpPr>
          <p:spPr>
            <a:xfrm>
              <a:off x="392052" y="1310942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291C4061-3085-40EE-9062-E631A725DB19}"/>
                </a:ext>
              </a:extLst>
            </p:cNvPr>
            <p:cNvSpPr/>
            <p:nvPr/>
          </p:nvSpPr>
          <p:spPr>
            <a:xfrm>
              <a:off x="392052" y="6070895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6E255821-5A6A-4DD3-89DE-43E84483D377}"/>
                </a:ext>
              </a:extLst>
            </p:cNvPr>
            <p:cNvSpPr/>
            <p:nvPr/>
          </p:nvSpPr>
          <p:spPr>
            <a:xfrm>
              <a:off x="392052" y="4880906"/>
              <a:ext cx="262800" cy="64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BF35AE61-BED5-4DD2-B32A-66597EE10455}"/>
                </a:ext>
              </a:extLst>
            </p:cNvPr>
            <p:cNvSpPr/>
            <p:nvPr/>
          </p:nvSpPr>
          <p:spPr>
            <a:xfrm>
              <a:off x="0" y="0"/>
              <a:ext cx="395511" cy="6858000"/>
            </a:xfrm>
            <a:prstGeom prst="rect">
              <a:avLst/>
            </a:prstGeom>
            <a:solidFill>
              <a:srgbClr val="9C434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B8765F0C-5721-4E2E-89D3-F2A2849419A0}"/>
                </a:ext>
              </a:extLst>
            </p:cNvPr>
            <p:cNvSpPr/>
            <p:nvPr/>
          </p:nvSpPr>
          <p:spPr>
            <a:xfrm>
              <a:off x="-8328" y="0"/>
              <a:ext cx="103611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C434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6F0E8FE6-5E1E-4FDA-B265-D7C4509C7AA1}"/>
              </a:ext>
            </a:extLst>
          </p:cNvPr>
          <p:cNvSpPr/>
          <p:nvPr/>
        </p:nvSpPr>
        <p:spPr>
          <a:xfrm>
            <a:off x="9100279" y="3505004"/>
            <a:ext cx="1338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320 821,59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97934955-4491-42F3-902C-44F6085660ED}"/>
              </a:ext>
            </a:extLst>
          </p:cNvPr>
          <p:cNvSpPr/>
          <p:nvPr/>
        </p:nvSpPr>
        <p:spPr>
          <a:xfrm>
            <a:off x="7145317" y="3361503"/>
            <a:ext cx="1967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год </a:t>
            </a:r>
          </a:p>
          <a:p>
            <a:pPr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планового периода:</a:t>
            </a: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AD497B28-97A7-4DA6-A094-27DE93D31DF7}"/>
              </a:ext>
            </a:extLst>
          </p:cNvPr>
          <p:cNvSpPr/>
          <p:nvPr/>
        </p:nvSpPr>
        <p:spPr>
          <a:xfrm>
            <a:off x="10471520" y="3561557"/>
            <a:ext cx="102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(тыс. руб.) 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4" name="Picture 6" descr="Проекты рекультивации нарушенных земель - заказать проект!">
            <a:extLst>
              <a:ext uri="{FF2B5EF4-FFF2-40B4-BE49-F238E27FC236}">
                <a16:creationId xmlns:a16="http://schemas.microsoft.com/office/drawing/2014/main" id="{7120E40F-9371-4F3E-A817-1C746AB2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92" y="2169213"/>
            <a:ext cx="2606253" cy="19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VinylBDS 5X7FT кирпичная стена фон для фотосъемки детский экран фон с  деревянным полом фото фон для фотостудии|Фон для фотосъёмки| | АлиЭкспресс">
            <a:extLst>
              <a:ext uri="{FF2B5EF4-FFF2-40B4-BE49-F238E27FC236}">
                <a16:creationId xmlns:a16="http://schemas.microsoft.com/office/drawing/2014/main" id="{A2C16E5A-AF73-4380-8D5D-A4870BD9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custGeom>
            <a:avLst/>
            <a:gdLst>
              <a:gd name="connsiteX0" fmla="*/ 1970202 w 6858000"/>
              <a:gd name="connsiteY0" fmla="*/ 1725105 h 6858000"/>
              <a:gd name="connsiteX1" fmla="*/ 1970202 w 6858000"/>
              <a:gd name="connsiteY1" fmla="*/ 4091233 h 6858000"/>
              <a:gd name="connsiteX2" fmla="*/ 4920792 w 6858000"/>
              <a:gd name="connsiteY2" fmla="*/ 4091233 h 6858000"/>
              <a:gd name="connsiteX3" fmla="*/ 4920792 w 6858000"/>
              <a:gd name="connsiteY3" fmla="*/ 1725105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1970202" y="1725105"/>
                </a:moveTo>
                <a:lnTo>
                  <a:pt x="1970202" y="4091233"/>
                </a:lnTo>
                <a:lnTo>
                  <a:pt x="4920792" y="4091233"/>
                </a:lnTo>
                <a:lnTo>
                  <a:pt x="4920792" y="172510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78145E8-021B-442F-AF01-48131F38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540"/>
            <a:ext cx="12192000" cy="161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DDD1E7-F825-43F9-9D62-938498E56AC8}"/>
              </a:ext>
            </a:extLst>
          </p:cNvPr>
          <p:cNvSpPr/>
          <p:nvPr/>
        </p:nvSpPr>
        <p:spPr>
          <a:xfrm>
            <a:off x="304800" y="22609"/>
            <a:ext cx="12192000" cy="5215931"/>
          </a:xfrm>
          <a:prstGeom prst="rect">
            <a:avLst/>
          </a:prstGeom>
          <a:gradFill flip="none" rotWithShape="1">
            <a:gsLst>
              <a:gs pos="94000">
                <a:srgbClr val="F0F0F0"/>
              </a:gs>
              <a:gs pos="0">
                <a:schemeClr val="bg1"/>
              </a:gs>
              <a:gs pos="52000">
                <a:srgbClr val="E3E2E2"/>
              </a:gs>
              <a:gs pos="79000">
                <a:srgbClr val="EBEBEB"/>
              </a:gs>
              <a:gs pos="28000">
                <a:srgbClr val="F0F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21A8F1-240D-4978-9FB7-1A8E69D7C02C}"/>
              </a:ext>
            </a:extLst>
          </p:cNvPr>
          <p:cNvSpPr/>
          <p:nvPr/>
        </p:nvSpPr>
        <p:spPr>
          <a:xfrm>
            <a:off x="5882641" y="996447"/>
            <a:ext cx="60280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  план доходов и расходов на определенный период.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804E4-B451-49CD-A972-9A695D0E218C}"/>
              </a:ext>
            </a:extLst>
          </p:cNvPr>
          <p:cNvSpPr txBox="1"/>
          <p:nvPr/>
        </p:nvSpPr>
        <p:spPr>
          <a:xfrm>
            <a:off x="4832677" y="338235"/>
            <a:ext cx="252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Глоссарий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24ED0-C7F0-46A8-BB21-8F09D960B9E9}"/>
              </a:ext>
            </a:extLst>
          </p:cNvPr>
          <p:cNvSpPr txBox="1"/>
          <p:nvPr/>
        </p:nvSpPr>
        <p:spPr>
          <a:xfrm>
            <a:off x="601961" y="1064421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Бюджет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D4DBE-CA85-4E06-B604-5CEF70185E4D}"/>
              </a:ext>
            </a:extLst>
          </p:cNvPr>
          <p:cNvSpPr txBox="1"/>
          <p:nvPr/>
        </p:nvSpPr>
        <p:spPr>
          <a:xfrm>
            <a:off x="569259" y="1716105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Доходы бюджета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75F92-7212-45DC-9760-FCC80C0DB8AB}"/>
              </a:ext>
            </a:extLst>
          </p:cNvPr>
          <p:cNvSpPr txBox="1"/>
          <p:nvPr/>
        </p:nvSpPr>
        <p:spPr>
          <a:xfrm>
            <a:off x="569259" y="2424269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Расходы бюджета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22052-8F6C-49CB-A517-ABE926238ED2}"/>
              </a:ext>
            </a:extLst>
          </p:cNvPr>
          <p:cNvSpPr txBox="1"/>
          <p:nvPr/>
        </p:nvSpPr>
        <p:spPr>
          <a:xfrm>
            <a:off x="500331" y="3135614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Профицит бюджета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40EA-62D1-4337-B354-31FE51297146}"/>
              </a:ext>
            </a:extLst>
          </p:cNvPr>
          <p:cNvSpPr txBox="1"/>
          <p:nvPr/>
        </p:nvSpPr>
        <p:spPr>
          <a:xfrm>
            <a:off x="543610" y="3802715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Дефицит бюджета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2A76E-9875-4084-9864-B8D779F70E86}"/>
              </a:ext>
            </a:extLst>
          </p:cNvPr>
          <p:cNvSpPr txBox="1"/>
          <p:nvPr/>
        </p:nvSpPr>
        <p:spPr>
          <a:xfrm>
            <a:off x="573106" y="4456319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Дотации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2A89B-D962-4F24-B98A-31AF61B1DB4E}"/>
              </a:ext>
            </a:extLst>
          </p:cNvPr>
          <p:cNvSpPr/>
          <p:nvPr/>
        </p:nvSpPr>
        <p:spPr>
          <a:xfrm>
            <a:off x="6062506" y="1671056"/>
            <a:ext cx="56315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поступающие в бюджет денежные средства.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835AEC-02FE-4A03-B494-D8A1BA5143C6}"/>
              </a:ext>
            </a:extLst>
          </p:cNvPr>
          <p:cNvSpPr/>
          <p:nvPr/>
        </p:nvSpPr>
        <p:spPr>
          <a:xfrm>
            <a:off x="6062506" y="2460612"/>
            <a:ext cx="5631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выплачиваемые из бюджета денежные средства.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653BBD-E798-4F44-9F0E-D1174914DEF6}"/>
              </a:ext>
            </a:extLst>
          </p:cNvPr>
          <p:cNvSpPr/>
          <p:nvPr/>
        </p:nvSpPr>
        <p:spPr>
          <a:xfrm>
            <a:off x="6062506" y="3013636"/>
            <a:ext cx="56358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превышение доходов бюджета над его расходами.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45EDA3-B29E-4275-9B5A-94ECF23E6C21}"/>
              </a:ext>
            </a:extLst>
          </p:cNvPr>
          <p:cNvSpPr/>
          <p:nvPr/>
        </p:nvSpPr>
        <p:spPr>
          <a:xfrm>
            <a:off x="6062506" y="3716309"/>
            <a:ext cx="56358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превышение расходов бюджета над его доходами.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F03FA3-8497-4A46-A33F-5B1927C29FEB}"/>
              </a:ext>
            </a:extLst>
          </p:cNvPr>
          <p:cNvSpPr/>
          <p:nvPr/>
        </p:nvSpPr>
        <p:spPr>
          <a:xfrm>
            <a:off x="6062506" y="4466021"/>
            <a:ext cx="6129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средства, предоставляемые одним бюджетом системы РФ другому бюджету на безвозмездной основе без указаний конкретных целей использования.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8FE8522-232A-47E6-AFA6-DA8434682782}"/>
              </a:ext>
            </a:extLst>
          </p:cNvPr>
          <p:cNvCxnSpPr/>
          <p:nvPr/>
        </p:nvCxnSpPr>
        <p:spPr>
          <a:xfrm>
            <a:off x="1999622" y="1286189"/>
            <a:ext cx="3758083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3F3B43D-02DF-48D5-8EAE-0CE8547628A2}"/>
              </a:ext>
            </a:extLst>
          </p:cNvPr>
          <p:cNvCxnSpPr>
            <a:cxnSpLocks/>
          </p:cNvCxnSpPr>
          <p:nvPr/>
        </p:nvCxnSpPr>
        <p:spPr>
          <a:xfrm>
            <a:off x="2558906" y="2654439"/>
            <a:ext cx="3027978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5AC1BB5-6992-4C97-94A0-C5AC2F7DE182}"/>
              </a:ext>
            </a:extLst>
          </p:cNvPr>
          <p:cNvCxnSpPr>
            <a:cxnSpLocks/>
          </p:cNvCxnSpPr>
          <p:nvPr/>
        </p:nvCxnSpPr>
        <p:spPr>
          <a:xfrm>
            <a:off x="2527736" y="1922585"/>
            <a:ext cx="3229969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1D94062-32CC-4FBA-91E7-88BDCF3A1E37}"/>
              </a:ext>
            </a:extLst>
          </p:cNvPr>
          <p:cNvCxnSpPr>
            <a:cxnSpLocks/>
          </p:cNvCxnSpPr>
          <p:nvPr/>
        </p:nvCxnSpPr>
        <p:spPr>
          <a:xfrm>
            <a:off x="2584553" y="3349450"/>
            <a:ext cx="3027978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F27D254-28EE-4984-AABD-9F7FB648ED68}"/>
              </a:ext>
            </a:extLst>
          </p:cNvPr>
          <p:cNvCxnSpPr>
            <a:cxnSpLocks/>
          </p:cNvCxnSpPr>
          <p:nvPr/>
        </p:nvCxnSpPr>
        <p:spPr>
          <a:xfrm>
            <a:off x="2584553" y="4032738"/>
            <a:ext cx="3027978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0B35152-ADC3-4BA5-87B4-5D0E38347762}"/>
              </a:ext>
            </a:extLst>
          </p:cNvPr>
          <p:cNvCxnSpPr>
            <a:cxnSpLocks/>
          </p:cNvCxnSpPr>
          <p:nvPr/>
        </p:nvCxnSpPr>
        <p:spPr>
          <a:xfrm>
            <a:off x="1602555" y="4635639"/>
            <a:ext cx="3984329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64659E-3688-4B91-88D8-3476B7DCDB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4415" y="0"/>
            <a:ext cx="7637585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2BCD36-6B6F-4BA9-9A10-A76115621D6D}"/>
              </a:ext>
            </a:extLst>
          </p:cNvPr>
          <p:cNvSpPr/>
          <p:nvPr/>
        </p:nvSpPr>
        <p:spPr>
          <a:xfrm>
            <a:off x="1541586" y="0"/>
            <a:ext cx="4260842" cy="6858000"/>
          </a:xfrm>
          <a:prstGeom prst="rect">
            <a:avLst/>
          </a:prstGeom>
          <a:solidFill>
            <a:schemeClr val="bg1">
              <a:lumMod val="65000"/>
              <a:alpha val="79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A4793D-52F9-4543-AEFD-92BD1CBE97AE}"/>
              </a:ext>
            </a:extLst>
          </p:cNvPr>
          <p:cNvSpPr/>
          <p:nvPr/>
        </p:nvSpPr>
        <p:spPr>
          <a:xfrm>
            <a:off x="169200" y="2559600"/>
            <a:ext cx="5755082" cy="371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112CA0-3C6B-4CD2-BF78-416A002CC04E}"/>
              </a:ext>
            </a:extLst>
          </p:cNvPr>
          <p:cNvSpPr/>
          <p:nvPr/>
        </p:nvSpPr>
        <p:spPr>
          <a:xfrm>
            <a:off x="0" y="0"/>
            <a:ext cx="4554415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903D0-1A77-4A0E-B1E7-29C66A87F042}"/>
              </a:ext>
            </a:extLst>
          </p:cNvPr>
          <p:cNvSpPr txBox="1"/>
          <p:nvPr/>
        </p:nvSpPr>
        <p:spPr>
          <a:xfrm>
            <a:off x="0" y="63791"/>
            <a:ext cx="5212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F848E"/>
                </a:solidFill>
                <a:latin typeface="+mj-lt"/>
              </a:rPr>
              <a:t>Основные характер</a:t>
            </a:r>
            <a:endParaRPr lang="en-US" sz="8000" b="1" dirty="0">
              <a:solidFill>
                <a:srgbClr val="7F848E"/>
              </a:solidFill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E7E87-0FFB-42B4-B4A9-FD6A32EF83C4}"/>
              </a:ext>
            </a:extLst>
          </p:cNvPr>
          <p:cNvSpPr/>
          <p:nvPr/>
        </p:nvSpPr>
        <p:spPr>
          <a:xfrm>
            <a:off x="517222" y="63791"/>
            <a:ext cx="52120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9C4341"/>
                </a:solidFill>
                <a:latin typeface="+mj-lt"/>
              </a:rPr>
              <a:t>О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сновные</a:t>
            </a:r>
            <a:r>
              <a:rPr lang="ru-RU" sz="4400" b="1" dirty="0">
                <a:solidFill>
                  <a:srgbClr val="9C4341"/>
                </a:solidFill>
                <a:latin typeface="+mj-lt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+mj-lt"/>
              </a:rPr>
              <a:t>характеристики бюджета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6EA10D-6268-4A12-8D1A-4564E4341F47}"/>
              </a:ext>
            </a:extLst>
          </p:cNvPr>
          <p:cNvSpPr/>
          <p:nvPr/>
        </p:nvSpPr>
        <p:spPr>
          <a:xfrm>
            <a:off x="759600" y="2944800"/>
            <a:ext cx="4212000" cy="295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 descr="С началом учебного года!">
            <a:extLst>
              <a:ext uri="{FF2B5EF4-FFF2-40B4-BE49-F238E27FC236}">
                <a16:creationId xmlns:a16="http://schemas.microsoft.com/office/drawing/2014/main" id="{9A5474F0-7821-4758-BEFE-8D95D6FC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93" y="3418875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12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78145E8-021B-442F-AF01-48131F38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062"/>
            <a:ext cx="12192000" cy="13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DDD1E7-F825-43F9-9D62-938498E56AC8}"/>
              </a:ext>
            </a:extLst>
          </p:cNvPr>
          <p:cNvSpPr/>
          <p:nvPr/>
        </p:nvSpPr>
        <p:spPr>
          <a:xfrm>
            <a:off x="0" y="22608"/>
            <a:ext cx="12192000" cy="5445453"/>
          </a:xfrm>
          <a:prstGeom prst="rect">
            <a:avLst/>
          </a:prstGeom>
          <a:gradFill flip="none" rotWithShape="1">
            <a:gsLst>
              <a:gs pos="94000">
                <a:srgbClr val="F0F0F0"/>
              </a:gs>
              <a:gs pos="0">
                <a:schemeClr val="bg1"/>
              </a:gs>
              <a:gs pos="52000">
                <a:srgbClr val="E3E2E2"/>
              </a:gs>
              <a:gs pos="79000">
                <a:srgbClr val="EBEBEB"/>
              </a:gs>
              <a:gs pos="28000">
                <a:srgbClr val="F0F0F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804E4-B451-49CD-A972-9A695D0E218C}"/>
              </a:ext>
            </a:extLst>
          </p:cNvPr>
          <p:cNvSpPr txBox="1"/>
          <p:nvPr/>
        </p:nvSpPr>
        <p:spPr>
          <a:xfrm>
            <a:off x="4832677" y="338235"/>
            <a:ext cx="252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Глоссарий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15C66-F228-4029-A4BC-B0AA8F7FF03C}"/>
              </a:ext>
            </a:extLst>
          </p:cNvPr>
          <p:cNvSpPr txBox="1"/>
          <p:nvPr/>
        </p:nvSpPr>
        <p:spPr>
          <a:xfrm>
            <a:off x="638265" y="2444132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Субсидии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2E218-8CE6-4F5D-95DD-9911ECD0E264}"/>
              </a:ext>
            </a:extLst>
          </p:cNvPr>
          <p:cNvSpPr txBox="1"/>
          <p:nvPr/>
        </p:nvSpPr>
        <p:spPr>
          <a:xfrm>
            <a:off x="638265" y="1055277"/>
            <a:ext cx="126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Субвенции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05B0E31-9F63-4D72-AE0E-14D700C151CE}"/>
              </a:ext>
            </a:extLst>
          </p:cNvPr>
          <p:cNvSpPr/>
          <p:nvPr/>
        </p:nvSpPr>
        <p:spPr>
          <a:xfrm>
            <a:off x="3305908" y="1055277"/>
            <a:ext cx="8561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средства, предоставляемые одним бюджетом системы РФ другому бюджету на безвозмездной и безвозвратной основе на финансирование делегированных другим публично-правовым образованием полномочий.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0045A9-1276-4E5A-843B-1C08005FE383}"/>
              </a:ext>
            </a:extLst>
          </p:cNvPr>
          <p:cNvSpPr/>
          <p:nvPr/>
        </p:nvSpPr>
        <p:spPr>
          <a:xfrm>
            <a:off x="3305908" y="2384809"/>
            <a:ext cx="8561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средства, предоставляемые одним бюджетом системы РФ другому бюджету на безвозмездной и безвозвратной основе на условиях долевого </a:t>
            </a:r>
            <a:r>
              <a:rPr lang="ru-RU" dirty="0" err="1">
                <a:solidFill>
                  <a:schemeClr val="accent5">
                    <a:lumMod val="75000"/>
                    <a:lumOff val="25000"/>
                  </a:schemeClr>
                </a:solidFill>
              </a:rPr>
              <a:t>софинансирования</a:t>
            </a:r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 расходов.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35A9DCB-B320-4F56-946F-45BE293CF799}"/>
              </a:ext>
            </a:extLst>
          </p:cNvPr>
          <p:cNvSpPr/>
          <p:nvPr/>
        </p:nvSpPr>
        <p:spPr>
          <a:xfrm>
            <a:off x="527733" y="3832987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Межбюджетные 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трансферты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009D377-9D88-4834-9FE4-9CD18863D4F4}"/>
              </a:ext>
            </a:extLst>
          </p:cNvPr>
          <p:cNvSpPr/>
          <p:nvPr/>
        </p:nvSpPr>
        <p:spPr>
          <a:xfrm>
            <a:off x="3305907" y="3771431"/>
            <a:ext cx="8561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денежные средства перечисляемые из одного бюджета бюджетной системы РФ другому бюджету.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B4933-65DE-4DD6-A9C2-837E6BED43F2}"/>
              </a:ext>
            </a:extLst>
          </p:cNvPr>
          <p:cNvSpPr txBox="1"/>
          <p:nvPr/>
        </p:nvSpPr>
        <p:spPr>
          <a:xfrm>
            <a:off x="527733" y="5162213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Источники 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финансирования</a:t>
            </a:r>
          </a:p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дефицита бюджета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6EDDEB-4987-4EDB-B11C-DE4D5B625EEC}"/>
              </a:ext>
            </a:extLst>
          </p:cNvPr>
          <p:cNvSpPr/>
          <p:nvPr/>
        </p:nvSpPr>
        <p:spPr>
          <a:xfrm>
            <a:off x="3305907" y="5144896"/>
            <a:ext cx="8358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средства привлекаемые в бюджет для покрытия дефицита бюджета.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C8A91B1-1046-4BBC-8684-11AFAA58A065}"/>
              </a:ext>
            </a:extLst>
          </p:cNvPr>
          <p:cNvCxnSpPr>
            <a:cxnSpLocks/>
          </p:cNvCxnSpPr>
          <p:nvPr/>
        </p:nvCxnSpPr>
        <p:spPr>
          <a:xfrm>
            <a:off x="1901752" y="1249345"/>
            <a:ext cx="1223285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F2E4CA9-4EBD-49B2-9688-6AFB987CD565}"/>
              </a:ext>
            </a:extLst>
          </p:cNvPr>
          <p:cNvCxnSpPr>
            <a:cxnSpLocks/>
          </p:cNvCxnSpPr>
          <p:nvPr/>
        </p:nvCxnSpPr>
        <p:spPr>
          <a:xfrm>
            <a:off x="1901752" y="5370843"/>
            <a:ext cx="1223285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197CE41-EC54-47B1-A363-8BF3A40D459D}"/>
              </a:ext>
            </a:extLst>
          </p:cNvPr>
          <p:cNvCxnSpPr>
            <a:cxnSpLocks/>
          </p:cNvCxnSpPr>
          <p:nvPr/>
        </p:nvCxnSpPr>
        <p:spPr>
          <a:xfrm>
            <a:off x="2392346" y="3995894"/>
            <a:ext cx="732691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2ADDA45-A83E-41FD-8C48-6377E79435BE}"/>
              </a:ext>
            </a:extLst>
          </p:cNvPr>
          <p:cNvCxnSpPr>
            <a:cxnSpLocks/>
          </p:cNvCxnSpPr>
          <p:nvPr/>
        </p:nvCxnSpPr>
        <p:spPr>
          <a:xfrm>
            <a:off x="1901752" y="2630993"/>
            <a:ext cx="1223285" cy="0"/>
          </a:xfrm>
          <a:prstGeom prst="line">
            <a:avLst/>
          </a:prstGeom>
          <a:ln w="41275">
            <a:solidFill>
              <a:schemeClr val="accent5">
                <a:lumMod val="90000"/>
                <a:lumOff val="1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Орехово-Зуевский городской округ — Википедия">
            <a:extLst>
              <a:ext uri="{FF2B5EF4-FFF2-40B4-BE49-F238E27FC236}">
                <a16:creationId xmlns:a16="http://schemas.microsoft.com/office/drawing/2014/main" id="{87A803F2-DBB6-4714-8506-E688F67F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81" y="1284164"/>
            <a:ext cx="5235585" cy="49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рехово-Зуевский район">
            <a:extLst>
              <a:ext uri="{FF2B5EF4-FFF2-40B4-BE49-F238E27FC236}">
                <a16:creationId xmlns:a16="http://schemas.microsoft.com/office/drawing/2014/main" id="{651F8F0E-FA9E-45BE-A5D1-7A8FEA67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00263B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1797" l="5123" r="95492">
                        <a14:foregroundMark x1="34426" y1="7422" x2="49385" y2="10547"/>
                        <a14:foregroundMark x1="33607" y1="3125" x2="48975" y2="1953"/>
                        <a14:foregroundMark x1="91393" y1="32813" x2="89139" y2="53516"/>
                        <a14:foregroundMark x1="93238" y1="38477" x2="95492" y2="44922"/>
                        <a14:foregroundMark x1="39959" y1="91797" x2="40779" y2="90625"/>
                        <a14:foregroundMark x1="9221" y1="58789" x2="10041" y2="60352"/>
                        <a14:foregroundMark x1="5123" y1="57422" x2="6557" y2="5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24" y="2138385"/>
            <a:ext cx="1938679" cy="2034024"/>
          </a:xfrm>
          <a:prstGeom prst="rect">
            <a:avLst/>
          </a:prstGeom>
          <a:noFill/>
          <a:effectLst>
            <a:outerShdw blurRad="50800" dist="165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046401" y="3481263"/>
            <a:ext cx="0" cy="1240258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245462" y="2617122"/>
            <a:ext cx="0" cy="877336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46401" y="3494457"/>
            <a:ext cx="199060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51644" y="3935260"/>
            <a:ext cx="0" cy="78089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08027" y="3686034"/>
            <a:ext cx="376" cy="270733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51644" y="3939659"/>
            <a:ext cx="443476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456961" y="4105879"/>
            <a:ext cx="0" cy="61027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8245927" y="3295217"/>
            <a:ext cx="0" cy="84717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57818" y="4112799"/>
            <a:ext cx="779107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653562" y="4267145"/>
            <a:ext cx="0" cy="44853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844117" y="1915727"/>
            <a:ext cx="0" cy="2343879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53562" y="4267145"/>
            <a:ext cx="1184730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829840" y="4430612"/>
            <a:ext cx="0" cy="285538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144620" y="3674629"/>
            <a:ext cx="0" cy="766747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29840" y="4430612"/>
            <a:ext cx="1314780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163597" y="3481263"/>
            <a:ext cx="0" cy="1240258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806501" y="2617122"/>
            <a:ext cx="0" cy="877336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797582" y="3494457"/>
            <a:ext cx="366016" cy="1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018484" y="3694379"/>
            <a:ext cx="0" cy="1027143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5282996" y="3314265"/>
            <a:ext cx="1" cy="331345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261945" y="3676663"/>
            <a:ext cx="757670" cy="1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856624" y="4109254"/>
            <a:ext cx="0" cy="61227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875911" y="4125288"/>
            <a:ext cx="98184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67499" y="4321415"/>
            <a:ext cx="0" cy="40011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583455" y="1896043"/>
            <a:ext cx="1" cy="2403206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580168" y="4299248"/>
            <a:ext cx="1088903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294479" y="4470311"/>
            <a:ext cx="0" cy="25121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203073" y="3674629"/>
            <a:ext cx="0" cy="778154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2320" y="4452782"/>
            <a:ext cx="1092159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4890430" y="3676663"/>
            <a:ext cx="0" cy="397295"/>
          </a:xfrm>
          <a:prstGeom prst="line">
            <a:avLst/>
          </a:prstGeom>
          <a:ln w="28575">
            <a:solidFill>
              <a:srgbClr val="9C434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125978" y="3685670"/>
            <a:ext cx="252740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834126" y="1903105"/>
            <a:ext cx="558118" cy="0"/>
          </a:xfrm>
          <a:prstGeom prst="line">
            <a:avLst/>
          </a:prstGeom>
          <a:ln w="28575">
            <a:solidFill>
              <a:srgbClr val="9C434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291681" y="3685670"/>
            <a:ext cx="906148" cy="8709"/>
          </a:xfrm>
          <a:prstGeom prst="line">
            <a:avLst/>
          </a:prstGeom>
          <a:ln w="28575">
            <a:solidFill>
              <a:srgbClr val="9C434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743200" y="1896043"/>
            <a:ext cx="1836968" cy="1"/>
          </a:xfrm>
          <a:prstGeom prst="line">
            <a:avLst/>
          </a:prstGeom>
          <a:ln w="28575">
            <a:solidFill>
              <a:srgbClr val="9C4341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524020" y="3185780"/>
            <a:ext cx="511741" cy="513223"/>
            <a:chOff x="6540348" y="2119097"/>
            <a:chExt cx="511741" cy="51322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2" name="Freeform 69"/>
            <p:cNvSpPr>
              <a:spLocks noEditPoints="1"/>
            </p:cNvSpPr>
            <p:nvPr/>
          </p:nvSpPr>
          <p:spPr bwMode="auto">
            <a:xfrm>
              <a:off x="6540348" y="2119097"/>
              <a:ext cx="511741" cy="513223"/>
            </a:xfrm>
            <a:custGeom>
              <a:avLst/>
              <a:gdLst>
                <a:gd name="T0" fmla="*/ 146 w 292"/>
                <a:gd name="T1" fmla="*/ 0 h 293"/>
                <a:gd name="T2" fmla="*/ 249 w 292"/>
                <a:gd name="T3" fmla="*/ 43 h 293"/>
                <a:gd name="T4" fmla="*/ 292 w 292"/>
                <a:gd name="T5" fmla="*/ 146 h 293"/>
                <a:gd name="T6" fmla="*/ 249 w 292"/>
                <a:gd name="T7" fmla="*/ 250 h 293"/>
                <a:gd name="T8" fmla="*/ 146 w 292"/>
                <a:gd name="T9" fmla="*/ 293 h 293"/>
                <a:gd name="T10" fmla="*/ 146 w 292"/>
                <a:gd name="T11" fmla="*/ 269 h 293"/>
                <a:gd name="T12" fmla="*/ 232 w 292"/>
                <a:gd name="T13" fmla="*/ 233 h 293"/>
                <a:gd name="T14" fmla="*/ 268 w 292"/>
                <a:gd name="T15" fmla="*/ 146 h 293"/>
                <a:gd name="T16" fmla="*/ 232 w 292"/>
                <a:gd name="T17" fmla="*/ 60 h 293"/>
                <a:gd name="T18" fmla="*/ 146 w 292"/>
                <a:gd name="T19" fmla="*/ 24 h 293"/>
                <a:gd name="T20" fmla="*/ 146 w 292"/>
                <a:gd name="T21" fmla="*/ 0 h 293"/>
                <a:gd name="T22" fmla="*/ 146 w 292"/>
                <a:gd name="T23" fmla="*/ 293 h 293"/>
                <a:gd name="T24" fmla="*/ 43 w 292"/>
                <a:gd name="T25" fmla="*/ 250 h 293"/>
                <a:gd name="T26" fmla="*/ 0 w 292"/>
                <a:gd name="T27" fmla="*/ 146 h 293"/>
                <a:gd name="T28" fmla="*/ 43 w 292"/>
                <a:gd name="T29" fmla="*/ 43 h 293"/>
                <a:gd name="T30" fmla="*/ 146 w 292"/>
                <a:gd name="T31" fmla="*/ 0 h 293"/>
                <a:gd name="T32" fmla="*/ 146 w 292"/>
                <a:gd name="T33" fmla="*/ 24 h 293"/>
                <a:gd name="T34" fmla="*/ 60 w 292"/>
                <a:gd name="T35" fmla="*/ 60 h 293"/>
                <a:gd name="T36" fmla="*/ 24 w 292"/>
                <a:gd name="T37" fmla="*/ 146 h 293"/>
                <a:gd name="T38" fmla="*/ 60 w 292"/>
                <a:gd name="T39" fmla="*/ 233 h 293"/>
                <a:gd name="T40" fmla="*/ 146 w 292"/>
                <a:gd name="T41" fmla="*/ 269 h 293"/>
                <a:gd name="T42" fmla="*/ 146 w 292"/>
                <a:gd name="T4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293">
                  <a:moveTo>
                    <a:pt x="146" y="0"/>
                  </a:moveTo>
                  <a:cubicBezTo>
                    <a:pt x="186" y="0"/>
                    <a:pt x="223" y="17"/>
                    <a:pt x="249" y="43"/>
                  </a:cubicBezTo>
                  <a:cubicBezTo>
                    <a:pt x="276" y="70"/>
                    <a:pt x="292" y="106"/>
                    <a:pt x="292" y="146"/>
                  </a:cubicBezTo>
                  <a:cubicBezTo>
                    <a:pt x="292" y="187"/>
                    <a:pt x="276" y="223"/>
                    <a:pt x="249" y="250"/>
                  </a:cubicBezTo>
                  <a:cubicBezTo>
                    <a:pt x="223" y="276"/>
                    <a:pt x="186" y="293"/>
                    <a:pt x="146" y="293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80" y="269"/>
                    <a:pt x="210" y="255"/>
                    <a:pt x="232" y="233"/>
                  </a:cubicBezTo>
                  <a:cubicBezTo>
                    <a:pt x="254" y="211"/>
                    <a:pt x="268" y="180"/>
                    <a:pt x="268" y="146"/>
                  </a:cubicBezTo>
                  <a:cubicBezTo>
                    <a:pt x="268" y="113"/>
                    <a:pt x="254" y="82"/>
                    <a:pt x="232" y="60"/>
                  </a:cubicBezTo>
                  <a:cubicBezTo>
                    <a:pt x="210" y="38"/>
                    <a:pt x="180" y="24"/>
                    <a:pt x="146" y="24"/>
                  </a:cubicBezTo>
                  <a:lnTo>
                    <a:pt x="146" y="0"/>
                  </a:lnTo>
                  <a:close/>
                  <a:moveTo>
                    <a:pt x="146" y="293"/>
                  </a:moveTo>
                  <a:cubicBezTo>
                    <a:pt x="106" y="293"/>
                    <a:pt x="69" y="276"/>
                    <a:pt x="43" y="250"/>
                  </a:cubicBezTo>
                  <a:cubicBezTo>
                    <a:pt x="16" y="223"/>
                    <a:pt x="0" y="187"/>
                    <a:pt x="0" y="146"/>
                  </a:cubicBezTo>
                  <a:cubicBezTo>
                    <a:pt x="0" y="106"/>
                    <a:pt x="16" y="70"/>
                    <a:pt x="43" y="43"/>
                  </a:cubicBezTo>
                  <a:cubicBezTo>
                    <a:pt x="69" y="17"/>
                    <a:pt x="106" y="0"/>
                    <a:pt x="146" y="0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12" y="24"/>
                    <a:pt x="82" y="38"/>
                    <a:pt x="60" y="60"/>
                  </a:cubicBezTo>
                  <a:cubicBezTo>
                    <a:pt x="38" y="82"/>
                    <a:pt x="24" y="113"/>
                    <a:pt x="24" y="146"/>
                  </a:cubicBezTo>
                  <a:cubicBezTo>
                    <a:pt x="24" y="180"/>
                    <a:pt x="38" y="211"/>
                    <a:pt x="60" y="233"/>
                  </a:cubicBezTo>
                  <a:cubicBezTo>
                    <a:pt x="82" y="255"/>
                    <a:pt x="112" y="269"/>
                    <a:pt x="146" y="269"/>
                  </a:cubicBezTo>
                  <a:lnTo>
                    <a:pt x="146" y="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70"/>
            <p:cNvSpPr>
              <a:spLocks noChangeArrowheads="1"/>
            </p:cNvSpPr>
            <p:nvPr/>
          </p:nvSpPr>
          <p:spPr bwMode="auto">
            <a:xfrm>
              <a:off x="6561825" y="2139833"/>
              <a:ext cx="468787" cy="4710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71"/>
            <p:cNvSpPr>
              <a:spLocks noEditPoints="1"/>
            </p:cNvSpPr>
            <p:nvPr/>
          </p:nvSpPr>
          <p:spPr bwMode="auto">
            <a:xfrm>
              <a:off x="6645510" y="2347936"/>
              <a:ext cx="301416" cy="138488"/>
            </a:xfrm>
            <a:custGeom>
              <a:avLst/>
              <a:gdLst>
                <a:gd name="T0" fmla="*/ 362 w 407"/>
                <a:gd name="T1" fmla="*/ 26 h 187"/>
                <a:gd name="T2" fmla="*/ 336 w 407"/>
                <a:gd name="T3" fmla="*/ 187 h 187"/>
                <a:gd name="T4" fmla="*/ 343 w 407"/>
                <a:gd name="T5" fmla="*/ 26 h 187"/>
                <a:gd name="T6" fmla="*/ 352 w 407"/>
                <a:gd name="T7" fmla="*/ 79 h 187"/>
                <a:gd name="T8" fmla="*/ 336 w 407"/>
                <a:gd name="T9" fmla="*/ 135 h 187"/>
                <a:gd name="T10" fmla="*/ 308 w 407"/>
                <a:gd name="T11" fmla="*/ 187 h 187"/>
                <a:gd name="T12" fmla="*/ 308 w 407"/>
                <a:gd name="T13" fmla="*/ 187 h 187"/>
                <a:gd name="T14" fmla="*/ 326 w 407"/>
                <a:gd name="T15" fmla="*/ 62 h 187"/>
                <a:gd name="T16" fmla="*/ 317 w 407"/>
                <a:gd name="T17" fmla="*/ 114 h 187"/>
                <a:gd name="T18" fmla="*/ 308 w 407"/>
                <a:gd name="T19" fmla="*/ 187 h 187"/>
                <a:gd name="T20" fmla="*/ 308 w 407"/>
                <a:gd name="T21" fmla="*/ 0 h 187"/>
                <a:gd name="T22" fmla="*/ 282 w 407"/>
                <a:gd name="T23" fmla="*/ 114 h 187"/>
                <a:gd name="T24" fmla="*/ 291 w 407"/>
                <a:gd name="T25" fmla="*/ 26 h 187"/>
                <a:gd name="T26" fmla="*/ 282 w 407"/>
                <a:gd name="T27" fmla="*/ 187 h 187"/>
                <a:gd name="T28" fmla="*/ 282 w 407"/>
                <a:gd name="T29" fmla="*/ 0 h 187"/>
                <a:gd name="T30" fmla="*/ 256 w 407"/>
                <a:gd name="T31" fmla="*/ 62 h 187"/>
                <a:gd name="T32" fmla="*/ 265 w 407"/>
                <a:gd name="T33" fmla="*/ 114 h 187"/>
                <a:gd name="T34" fmla="*/ 256 w 407"/>
                <a:gd name="T35" fmla="*/ 187 h 187"/>
                <a:gd name="T36" fmla="*/ 256 w 407"/>
                <a:gd name="T37" fmla="*/ 0 h 187"/>
                <a:gd name="T38" fmla="*/ 230 w 407"/>
                <a:gd name="T39" fmla="*/ 114 h 187"/>
                <a:gd name="T40" fmla="*/ 237 w 407"/>
                <a:gd name="T41" fmla="*/ 26 h 187"/>
                <a:gd name="T42" fmla="*/ 230 w 407"/>
                <a:gd name="T43" fmla="*/ 187 h 187"/>
                <a:gd name="T44" fmla="*/ 230 w 407"/>
                <a:gd name="T45" fmla="*/ 0 h 187"/>
                <a:gd name="T46" fmla="*/ 201 w 407"/>
                <a:gd name="T47" fmla="*/ 62 h 187"/>
                <a:gd name="T48" fmla="*/ 211 w 407"/>
                <a:gd name="T49" fmla="*/ 114 h 187"/>
                <a:gd name="T50" fmla="*/ 201 w 407"/>
                <a:gd name="T51" fmla="*/ 187 h 187"/>
                <a:gd name="T52" fmla="*/ 201 w 407"/>
                <a:gd name="T53" fmla="*/ 0 h 187"/>
                <a:gd name="T54" fmla="*/ 175 w 407"/>
                <a:gd name="T55" fmla="*/ 114 h 187"/>
                <a:gd name="T56" fmla="*/ 185 w 407"/>
                <a:gd name="T57" fmla="*/ 26 h 187"/>
                <a:gd name="T58" fmla="*/ 175 w 407"/>
                <a:gd name="T59" fmla="*/ 187 h 187"/>
                <a:gd name="T60" fmla="*/ 175 w 407"/>
                <a:gd name="T61" fmla="*/ 0 h 187"/>
                <a:gd name="T62" fmla="*/ 149 w 407"/>
                <a:gd name="T63" fmla="*/ 62 h 187"/>
                <a:gd name="T64" fmla="*/ 159 w 407"/>
                <a:gd name="T65" fmla="*/ 114 h 187"/>
                <a:gd name="T66" fmla="*/ 149 w 407"/>
                <a:gd name="T67" fmla="*/ 187 h 187"/>
                <a:gd name="T68" fmla="*/ 149 w 407"/>
                <a:gd name="T69" fmla="*/ 0 h 187"/>
                <a:gd name="T70" fmla="*/ 123 w 407"/>
                <a:gd name="T71" fmla="*/ 114 h 187"/>
                <a:gd name="T72" fmla="*/ 130 w 407"/>
                <a:gd name="T73" fmla="*/ 26 h 187"/>
                <a:gd name="T74" fmla="*/ 123 w 407"/>
                <a:gd name="T75" fmla="*/ 187 h 187"/>
                <a:gd name="T76" fmla="*/ 123 w 407"/>
                <a:gd name="T77" fmla="*/ 0 h 187"/>
                <a:gd name="T78" fmla="*/ 95 w 407"/>
                <a:gd name="T79" fmla="*/ 62 h 187"/>
                <a:gd name="T80" fmla="*/ 104 w 407"/>
                <a:gd name="T81" fmla="*/ 114 h 187"/>
                <a:gd name="T82" fmla="*/ 95 w 407"/>
                <a:gd name="T83" fmla="*/ 187 h 187"/>
                <a:gd name="T84" fmla="*/ 95 w 407"/>
                <a:gd name="T85" fmla="*/ 0 h 187"/>
                <a:gd name="T86" fmla="*/ 69 w 407"/>
                <a:gd name="T87" fmla="*/ 114 h 187"/>
                <a:gd name="T88" fmla="*/ 78 w 407"/>
                <a:gd name="T89" fmla="*/ 26 h 187"/>
                <a:gd name="T90" fmla="*/ 69 w 407"/>
                <a:gd name="T91" fmla="*/ 187 h 187"/>
                <a:gd name="T92" fmla="*/ 69 w 407"/>
                <a:gd name="T93" fmla="*/ 114 h 187"/>
                <a:gd name="T94" fmla="*/ 69 w 407"/>
                <a:gd name="T95" fmla="*/ 0 h 187"/>
                <a:gd name="T96" fmla="*/ 43 w 407"/>
                <a:gd name="T97" fmla="*/ 62 h 187"/>
                <a:gd name="T98" fmla="*/ 26 w 407"/>
                <a:gd name="T99" fmla="*/ 62 h 187"/>
                <a:gd name="T100" fmla="*/ 0 w 407"/>
                <a:gd name="T101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7" h="187">
                  <a:moveTo>
                    <a:pt x="362" y="187"/>
                  </a:moveTo>
                  <a:lnTo>
                    <a:pt x="407" y="187"/>
                  </a:lnTo>
                  <a:lnTo>
                    <a:pt x="407" y="0"/>
                  </a:lnTo>
                  <a:lnTo>
                    <a:pt x="362" y="0"/>
                  </a:lnTo>
                  <a:lnTo>
                    <a:pt x="362" y="26"/>
                  </a:lnTo>
                  <a:lnTo>
                    <a:pt x="378" y="26"/>
                  </a:lnTo>
                  <a:lnTo>
                    <a:pt x="378" y="62"/>
                  </a:lnTo>
                  <a:lnTo>
                    <a:pt x="362" y="62"/>
                  </a:lnTo>
                  <a:lnTo>
                    <a:pt x="362" y="187"/>
                  </a:lnTo>
                  <a:close/>
                  <a:moveTo>
                    <a:pt x="336" y="187"/>
                  </a:moveTo>
                  <a:lnTo>
                    <a:pt x="362" y="187"/>
                  </a:lnTo>
                  <a:lnTo>
                    <a:pt x="362" y="62"/>
                  </a:lnTo>
                  <a:lnTo>
                    <a:pt x="343" y="62"/>
                  </a:lnTo>
                  <a:lnTo>
                    <a:pt x="343" y="26"/>
                  </a:lnTo>
                  <a:lnTo>
                    <a:pt x="343" y="26"/>
                  </a:lnTo>
                  <a:lnTo>
                    <a:pt x="362" y="26"/>
                  </a:lnTo>
                  <a:lnTo>
                    <a:pt x="362" y="0"/>
                  </a:lnTo>
                  <a:lnTo>
                    <a:pt x="336" y="0"/>
                  </a:lnTo>
                  <a:lnTo>
                    <a:pt x="336" y="79"/>
                  </a:lnTo>
                  <a:lnTo>
                    <a:pt x="352" y="79"/>
                  </a:lnTo>
                  <a:lnTo>
                    <a:pt x="352" y="114"/>
                  </a:lnTo>
                  <a:lnTo>
                    <a:pt x="352" y="114"/>
                  </a:lnTo>
                  <a:lnTo>
                    <a:pt x="336" y="114"/>
                  </a:lnTo>
                  <a:lnTo>
                    <a:pt x="336" y="135"/>
                  </a:lnTo>
                  <a:lnTo>
                    <a:pt x="336" y="135"/>
                  </a:lnTo>
                  <a:lnTo>
                    <a:pt x="336" y="171"/>
                  </a:lnTo>
                  <a:lnTo>
                    <a:pt x="336" y="171"/>
                  </a:lnTo>
                  <a:lnTo>
                    <a:pt x="336" y="171"/>
                  </a:lnTo>
                  <a:lnTo>
                    <a:pt x="336" y="187"/>
                  </a:lnTo>
                  <a:close/>
                  <a:moveTo>
                    <a:pt x="308" y="187"/>
                  </a:moveTo>
                  <a:lnTo>
                    <a:pt x="336" y="187"/>
                  </a:lnTo>
                  <a:lnTo>
                    <a:pt x="336" y="171"/>
                  </a:lnTo>
                  <a:lnTo>
                    <a:pt x="308" y="171"/>
                  </a:lnTo>
                  <a:lnTo>
                    <a:pt x="308" y="187"/>
                  </a:lnTo>
                  <a:lnTo>
                    <a:pt x="308" y="187"/>
                  </a:lnTo>
                  <a:close/>
                  <a:moveTo>
                    <a:pt x="336" y="0"/>
                  </a:moveTo>
                  <a:lnTo>
                    <a:pt x="308" y="0"/>
                  </a:lnTo>
                  <a:lnTo>
                    <a:pt x="308" y="26"/>
                  </a:lnTo>
                  <a:lnTo>
                    <a:pt x="326" y="26"/>
                  </a:lnTo>
                  <a:lnTo>
                    <a:pt x="326" y="62"/>
                  </a:lnTo>
                  <a:lnTo>
                    <a:pt x="308" y="62"/>
                  </a:lnTo>
                  <a:lnTo>
                    <a:pt x="308" y="135"/>
                  </a:lnTo>
                  <a:lnTo>
                    <a:pt x="336" y="135"/>
                  </a:lnTo>
                  <a:lnTo>
                    <a:pt x="336" y="114"/>
                  </a:lnTo>
                  <a:lnTo>
                    <a:pt x="317" y="114"/>
                  </a:lnTo>
                  <a:lnTo>
                    <a:pt x="317" y="79"/>
                  </a:lnTo>
                  <a:lnTo>
                    <a:pt x="336" y="79"/>
                  </a:lnTo>
                  <a:lnTo>
                    <a:pt x="336" y="0"/>
                  </a:lnTo>
                  <a:close/>
                  <a:moveTo>
                    <a:pt x="282" y="187"/>
                  </a:moveTo>
                  <a:lnTo>
                    <a:pt x="308" y="187"/>
                  </a:lnTo>
                  <a:lnTo>
                    <a:pt x="308" y="171"/>
                  </a:lnTo>
                  <a:lnTo>
                    <a:pt x="282" y="171"/>
                  </a:lnTo>
                  <a:lnTo>
                    <a:pt x="282" y="187"/>
                  </a:lnTo>
                  <a:lnTo>
                    <a:pt x="282" y="187"/>
                  </a:lnTo>
                  <a:close/>
                  <a:moveTo>
                    <a:pt x="308" y="0"/>
                  </a:moveTo>
                  <a:lnTo>
                    <a:pt x="282" y="0"/>
                  </a:lnTo>
                  <a:lnTo>
                    <a:pt x="282" y="79"/>
                  </a:lnTo>
                  <a:lnTo>
                    <a:pt x="300" y="79"/>
                  </a:lnTo>
                  <a:lnTo>
                    <a:pt x="300" y="114"/>
                  </a:lnTo>
                  <a:lnTo>
                    <a:pt x="282" y="114"/>
                  </a:lnTo>
                  <a:lnTo>
                    <a:pt x="282" y="135"/>
                  </a:lnTo>
                  <a:lnTo>
                    <a:pt x="308" y="135"/>
                  </a:lnTo>
                  <a:lnTo>
                    <a:pt x="308" y="62"/>
                  </a:lnTo>
                  <a:lnTo>
                    <a:pt x="291" y="62"/>
                  </a:lnTo>
                  <a:lnTo>
                    <a:pt x="291" y="26"/>
                  </a:lnTo>
                  <a:lnTo>
                    <a:pt x="291" y="26"/>
                  </a:lnTo>
                  <a:lnTo>
                    <a:pt x="308" y="26"/>
                  </a:lnTo>
                  <a:lnTo>
                    <a:pt x="308" y="0"/>
                  </a:lnTo>
                  <a:close/>
                  <a:moveTo>
                    <a:pt x="256" y="187"/>
                  </a:moveTo>
                  <a:lnTo>
                    <a:pt x="282" y="187"/>
                  </a:lnTo>
                  <a:lnTo>
                    <a:pt x="282" y="171"/>
                  </a:lnTo>
                  <a:lnTo>
                    <a:pt x="256" y="171"/>
                  </a:lnTo>
                  <a:lnTo>
                    <a:pt x="256" y="187"/>
                  </a:lnTo>
                  <a:lnTo>
                    <a:pt x="256" y="187"/>
                  </a:lnTo>
                  <a:close/>
                  <a:moveTo>
                    <a:pt x="282" y="0"/>
                  </a:moveTo>
                  <a:lnTo>
                    <a:pt x="256" y="0"/>
                  </a:lnTo>
                  <a:lnTo>
                    <a:pt x="256" y="26"/>
                  </a:lnTo>
                  <a:lnTo>
                    <a:pt x="272" y="26"/>
                  </a:lnTo>
                  <a:lnTo>
                    <a:pt x="272" y="62"/>
                  </a:lnTo>
                  <a:lnTo>
                    <a:pt x="256" y="62"/>
                  </a:lnTo>
                  <a:lnTo>
                    <a:pt x="256" y="135"/>
                  </a:lnTo>
                  <a:lnTo>
                    <a:pt x="282" y="135"/>
                  </a:lnTo>
                  <a:lnTo>
                    <a:pt x="282" y="114"/>
                  </a:lnTo>
                  <a:lnTo>
                    <a:pt x="265" y="114"/>
                  </a:lnTo>
                  <a:lnTo>
                    <a:pt x="265" y="114"/>
                  </a:lnTo>
                  <a:lnTo>
                    <a:pt x="265" y="79"/>
                  </a:lnTo>
                  <a:lnTo>
                    <a:pt x="282" y="79"/>
                  </a:lnTo>
                  <a:lnTo>
                    <a:pt x="282" y="0"/>
                  </a:lnTo>
                  <a:close/>
                  <a:moveTo>
                    <a:pt x="230" y="187"/>
                  </a:moveTo>
                  <a:lnTo>
                    <a:pt x="256" y="187"/>
                  </a:lnTo>
                  <a:lnTo>
                    <a:pt x="256" y="171"/>
                  </a:lnTo>
                  <a:lnTo>
                    <a:pt x="230" y="171"/>
                  </a:lnTo>
                  <a:lnTo>
                    <a:pt x="230" y="187"/>
                  </a:lnTo>
                  <a:lnTo>
                    <a:pt x="230" y="187"/>
                  </a:lnTo>
                  <a:close/>
                  <a:moveTo>
                    <a:pt x="256" y="0"/>
                  </a:moveTo>
                  <a:lnTo>
                    <a:pt x="230" y="0"/>
                  </a:lnTo>
                  <a:lnTo>
                    <a:pt x="230" y="79"/>
                  </a:lnTo>
                  <a:lnTo>
                    <a:pt x="246" y="79"/>
                  </a:lnTo>
                  <a:lnTo>
                    <a:pt x="246" y="114"/>
                  </a:lnTo>
                  <a:lnTo>
                    <a:pt x="230" y="114"/>
                  </a:lnTo>
                  <a:lnTo>
                    <a:pt x="230" y="135"/>
                  </a:lnTo>
                  <a:lnTo>
                    <a:pt x="256" y="135"/>
                  </a:lnTo>
                  <a:lnTo>
                    <a:pt x="256" y="62"/>
                  </a:lnTo>
                  <a:lnTo>
                    <a:pt x="237" y="62"/>
                  </a:lnTo>
                  <a:lnTo>
                    <a:pt x="237" y="26"/>
                  </a:lnTo>
                  <a:lnTo>
                    <a:pt x="237" y="26"/>
                  </a:lnTo>
                  <a:lnTo>
                    <a:pt x="256" y="26"/>
                  </a:lnTo>
                  <a:lnTo>
                    <a:pt x="256" y="0"/>
                  </a:lnTo>
                  <a:close/>
                  <a:moveTo>
                    <a:pt x="201" y="187"/>
                  </a:moveTo>
                  <a:lnTo>
                    <a:pt x="230" y="187"/>
                  </a:lnTo>
                  <a:lnTo>
                    <a:pt x="230" y="171"/>
                  </a:lnTo>
                  <a:lnTo>
                    <a:pt x="201" y="171"/>
                  </a:lnTo>
                  <a:lnTo>
                    <a:pt x="201" y="187"/>
                  </a:lnTo>
                  <a:lnTo>
                    <a:pt x="201" y="187"/>
                  </a:lnTo>
                  <a:close/>
                  <a:moveTo>
                    <a:pt x="230" y="0"/>
                  </a:moveTo>
                  <a:lnTo>
                    <a:pt x="201" y="0"/>
                  </a:lnTo>
                  <a:lnTo>
                    <a:pt x="201" y="26"/>
                  </a:lnTo>
                  <a:lnTo>
                    <a:pt x="220" y="26"/>
                  </a:lnTo>
                  <a:lnTo>
                    <a:pt x="220" y="62"/>
                  </a:lnTo>
                  <a:lnTo>
                    <a:pt x="201" y="62"/>
                  </a:lnTo>
                  <a:lnTo>
                    <a:pt x="201" y="135"/>
                  </a:lnTo>
                  <a:lnTo>
                    <a:pt x="230" y="135"/>
                  </a:lnTo>
                  <a:lnTo>
                    <a:pt x="230" y="114"/>
                  </a:lnTo>
                  <a:lnTo>
                    <a:pt x="211" y="114"/>
                  </a:lnTo>
                  <a:lnTo>
                    <a:pt x="211" y="114"/>
                  </a:lnTo>
                  <a:lnTo>
                    <a:pt x="211" y="79"/>
                  </a:lnTo>
                  <a:lnTo>
                    <a:pt x="230" y="79"/>
                  </a:lnTo>
                  <a:lnTo>
                    <a:pt x="230" y="0"/>
                  </a:lnTo>
                  <a:close/>
                  <a:moveTo>
                    <a:pt x="175" y="187"/>
                  </a:moveTo>
                  <a:lnTo>
                    <a:pt x="201" y="187"/>
                  </a:lnTo>
                  <a:lnTo>
                    <a:pt x="201" y="171"/>
                  </a:lnTo>
                  <a:lnTo>
                    <a:pt x="175" y="171"/>
                  </a:lnTo>
                  <a:lnTo>
                    <a:pt x="175" y="187"/>
                  </a:lnTo>
                  <a:lnTo>
                    <a:pt x="175" y="187"/>
                  </a:lnTo>
                  <a:close/>
                  <a:moveTo>
                    <a:pt x="201" y="0"/>
                  </a:moveTo>
                  <a:lnTo>
                    <a:pt x="175" y="0"/>
                  </a:lnTo>
                  <a:lnTo>
                    <a:pt x="175" y="79"/>
                  </a:lnTo>
                  <a:lnTo>
                    <a:pt x="194" y="79"/>
                  </a:lnTo>
                  <a:lnTo>
                    <a:pt x="194" y="114"/>
                  </a:lnTo>
                  <a:lnTo>
                    <a:pt x="175" y="114"/>
                  </a:lnTo>
                  <a:lnTo>
                    <a:pt x="175" y="135"/>
                  </a:lnTo>
                  <a:lnTo>
                    <a:pt x="201" y="135"/>
                  </a:lnTo>
                  <a:lnTo>
                    <a:pt x="201" y="62"/>
                  </a:lnTo>
                  <a:lnTo>
                    <a:pt x="185" y="62"/>
                  </a:lnTo>
                  <a:lnTo>
                    <a:pt x="185" y="26"/>
                  </a:lnTo>
                  <a:lnTo>
                    <a:pt x="185" y="26"/>
                  </a:lnTo>
                  <a:lnTo>
                    <a:pt x="201" y="26"/>
                  </a:lnTo>
                  <a:lnTo>
                    <a:pt x="201" y="0"/>
                  </a:lnTo>
                  <a:close/>
                  <a:moveTo>
                    <a:pt x="149" y="187"/>
                  </a:moveTo>
                  <a:lnTo>
                    <a:pt x="175" y="187"/>
                  </a:lnTo>
                  <a:lnTo>
                    <a:pt x="175" y="171"/>
                  </a:lnTo>
                  <a:lnTo>
                    <a:pt x="149" y="171"/>
                  </a:lnTo>
                  <a:lnTo>
                    <a:pt x="149" y="187"/>
                  </a:lnTo>
                  <a:lnTo>
                    <a:pt x="149" y="187"/>
                  </a:lnTo>
                  <a:close/>
                  <a:moveTo>
                    <a:pt x="175" y="0"/>
                  </a:moveTo>
                  <a:lnTo>
                    <a:pt x="149" y="0"/>
                  </a:lnTo>
                  <a:lnTo>
                    <a:pt x="149" y="26"/>
                  </a:lnTo>
                  <a:lnTo>
                    <a:pt x="166" y="26"/>
                  </a:lnTo>
                  <a:lnTo>
                    <a:pt x="166" y="62"/>
                  </a:lnTo>
                  <a:lnTo>
                    <a:pt x="149" y="62"/>
                  </a:lnTo>
                  <a:lnTo>
                    <a:pt x="149" y="135"/>
                  </a:lnTo>
                  <a:lnTo>
                    <a:pt x="175" y="135"/>
                  </a:lnTo>
                  <a:lnTo>
                    <a:pt x="175" y="114"/>
                  </a:lnTo>
                  <a:lnTo>
                    <a:pt x="159" y="114"/>
                  </a:lnTo>
                  <a:lnTo>
                    <a:pt x="159" y="114"/>
                  </a:lnTo>
                  <a:lnTo>
                    <a:pt x="159" y="79"/>
                  </a:lnTo>
                  <a:lnTo>
                    <a:pt x="175" y="79"/>
                  </a:lnTo>
                  <a:lnTo>
                    <a:pt x="175" y="0"/>
                  </a:lnTo>
                  <a:close/>
                  <a:moveTo>
                    <a:pt x="123" y="187"/>
                  </a:moveTo>
                  <a:lnTo>
                    <a:pt x="149" y="187"/>
                  </a:lnTo>
                  <a:lnTo>
                    <a:pt x="149" y="171"/>
                  </a:lnTo>
                  <a:lnTo>
                    <a:pt x="123" y="171"/>
                  </a:lnTo>
                  <a:lnTo>
                    <a:pt x="123" y="187"/>
                  </a:lnTo>
                  <a:lnTo>
                    <a:pt x="123" y="187"/>
                  </a:lnTo>
                  <a:close/>
                  <a:moveTo>
                    <a:pt x="149" y="0"/>
                  </a:moveTo>
                  <a:lnTo>
                    <a:pt x="123" y="0"/>
                  </a:lnTo>
                  <a:lnTo>
                    <a:pt x="123" y="79"/>
                  </a:lnTo>
                  <a:lnTo>
                    <a:pt x="140" y="79"/>
                  </a:lnTo>
                  <a:lnTo>
                    <a:pt x="140" y="114"/>
                  </a:lnTo>
                  <a:lnTo>
                    <a:pt x="123" y="114"/>
                  </a:lnTo>
                  <a:lnTo>
                    <a:pt x="123" y="135"/>
                  </a:lnTo>
                  <a:lnTo>
                    <a:pt x="149" y="135"/>
                  </a:lnTo>
                  <a:lnTo>
                    <a:pt x="149" y="62"/>
                  </a:lnTo>
                  <a:lnTo>
                    <a:pt x="130" y="6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49" y="26"/>
                  </a:lnTo>
                  <a:lnTo>
                    <a:pt x="149" y="0"/>
                  </a:lnTo>
                  <a:close/>
                  <a:moveTo>
                    <a:pt x="95" y="187"/>
                  </a:moveTo>
                  <a:lnTo>
                    <a:pt x="123" y="187"/>
                  </a:lnTo>
                  <a:lnTo>
                    <a:pt x="123" y="171"/>
                  </a:lnTo>
                  <a:lnTo>
                    <a:pt x="95" y="171"/>
                  </a:lnTo>
                  <a:lnTo>
                    <a:pt x="95" y="187"/>
                  </a:lnTo>
                  <a:lnTo>
                    <a:pt x="95" y="187"/>
                  </a:lnTo>
                  <a:close/>
                  <a:moveTo>
                    <a:pt x="123" y="0"/>
                  </a:moveTo>
                  <a:lnTo>
                    <a:pt x="95" y="0"/>
                  </a:lnTo>
                  <a:lnTo>
                    <a:pt x="95" y="26"/>
                  </a:lnTo>
                  <a:lnTo>
                    <a:pt x="114" y="26"/>
                  </a:lnTo>
                  <a:lnTo>
                    <a:pt x="114" y="62"/>
                  </a:lnTo>
                  <a:lnTo>
                    <a:pt x="95" y="62"/>
                  </a:lnTo>
                  <a:lnTo>
                    <a:pt x="95" y="135"/>
                  </a:lnTo>
                  <a:lnTo>
                    <a:pt x="123" y="135"/>
                  </a:lnTo>
                  <a:lnTo>
                    <a:pt x="123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79"/>
                  </a:lnTo>
                  <a:lnTo>
                    <a:pt x="123" y="79"/>
                  </a:lnTo>
                  <a:lnTo>
                    <a:pt x="123" y="0"/>
                  </a:lnTo>
                  <a:close/>
                  <a:moveTo>
                    <a:pt x="69" y="187"/>
                  </a:moveTo>
                  <a:lnTo>
                    <a:pt x="95" y="187"/>
                  </a:lnTo>
                  <a:lnTo>
                    <a:pt x="95" y="171"/>
                  </a:lnTo>
                  <a:lnTo>
                    <a:pt x="69" y="171"/>
                  </a:lnTo>
                  <a:lnTo>
                    <a:pt x="69" y="187"/>
                  </a:lnTo>
                  <a:lnTo>
                    <a:pt x="69" y="187"/>
                  </a:lnTo>
                  <a:close/>
                  <a:moveTo>
                    <a:pt x="95" y="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88" y="79"/>
                  </a:lnTo>
                  <a:lnTo>
                    <a:pt x="88" y="114"/>
                  </a:lnTo>
                  <a:lnTo>
                    <a:pt x="69" y="114"/>
                  </a:lnTo>
                  <a:lnTo>
                    <a:pt x="69" y="135"/>
                  </a:lnTo>
                  <a:lnTo>
                    <a:pt x="95" y="135"/>
                  </a:lnTo>
                  <a:lnTo>
                    <a:pt x="95" y="62"/>
                  </a:lnTo>
                  <a:lnTo>
                    <a:pt x="78" y="62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95" y="26"/>
                  </a:lnTo>
                  <a:lnTo>
                    <a:pt x="95" y="0"/>
                  </a:lnTo>
                  <a:close/>
                  <a:moveTo>
                    <a:pt x="43" y="187"/>
                  </a:moveTo>
                  <a:lnTo>
                    <a:pt x="69" y="187"/>
                  </a:lnTo>
                  <a:lnTo>
                    <a:pt x="69" y="171"/>
                  </a:lnTo>
                  <a:lnTo>
                    <a:pt x="69" y="171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9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79"/>
                  </a:lnTo>
                  <a:lnTo>
                    <a:pt x="69" y="79"/>
                  </a:lnTo>
                  <a:lnTo>
                    <a:pt x="69" y="0"/>
                  </a:lnTo>
                  <a:lnTo>
                    <a:pt x="43" y="0"/>
                  </a:lnTo>
                  <a:lnTo>
                    <a:pt x="43" y="26"/>
                  </a:lnTo>
                  <a:lnTo>
                    <a:pt x="59" y="26"/>
                  </a:lnTo>
                  <a:lnTo>
                    <a:pt x="59" y="62"/>
                  </a:lnTo>
                  <a:lnTo>
                    <a:pt x="43" y="62"/>
                  </a:lnTo>
                  <a:lnTo>
                    <a:pt x="43" y="187"/>
                  </a:lnTo>
                  <a:close/>
                  <a:moveTo>
                    <a:pt x="0" y="187"/>
                  </a:moveTo>
                  <a:lnTo>
                    <a:pt x="43" y="187"/>
                  </a:lnTo>
                  <a:lnTo>
                    <a:pt x="43" y="62"/>
                  </a:lnTo>
                  <a:lnTo>
                    <a:pt x="26" y="6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3" y="26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72"/>
            <p:cNvSpPr>
              <a:spLocks/>
            </p:cNvSpPr>
            <p:nvPr/>
          </p:nvSpPr>
          <p:spPr bwMode="auto">
            <a:xfrm>
              <a:off x="6701794" y="2283506"/>
              <a:ext cx="173295" cy="42213"/>
            </a:xfrm>
            <a:custGeom>
              <a:avLst/>
              <a:gdLst>
                <a:gd name="T0" fmla="*/ 0 w 99"/>
                <a:gd name="T1" fmla="*/ 12 h 24"/>
                <a:gd name="T2" fmla="*/ 7 w 99"/>
                <a:gd name="T3" fmla="*/ 24 h 24"/>
                <a:gd name="T4" fmla="*/ 50 w 99"/>
                <a:gd name="T5" fmla="*/ 14 h 24"/>
                <a:gd name="T6" fmla="*/ 92 w 99"/>
                <a:gd name="T7" fmla="*/ 24 h 24"/>
                <a:gd name="T8" fmla="*/ 99 w 99"/>
                <a:gd name="T9" fmla="*/ 12 h 24"/>
                <a:gd name="T10" fmla="*/ 50 w 99"/>
                <a:gd name="T11" fmla="*/ 0 h 24"/>
                <a:gd name="T12" fmla="*/ 0 w 99"/>
                <a:gd name="T1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4">
                  <a:moveTo>
                    <a:pt x="0" y="12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9" y="18"/>
                    <a:pt x="34" y="14"/>
                    <a:pt x="50" y="14"/>
                  </a:cubicBezTo>
                  <a:cubicBezTo>
                    <a:pt x="65" y="14"/>
                    <a:pt x="80" y="18"/>
                    <a:pt x="92" y="24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85" y="4"/>
                    <a:pt x="68" y="0"/>
                    <a:pt x="50" y="0"/>
                  </a:cubicBezTo>
                  <a:cubicBezTo>
                    <a:pt x="32" y="0"/>
                    <a:pt x="14" y="4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73"/>
            <p:cNvSpPr>
              <a:spLocks/>
            </p:cNvSpPr>
            <p:nvPr/>
          </p:nvSpPr>
          <p:spPr bwMode="auto">
            <a:xfrm>
              <a:off x="6673652" y="2236109"/>
              <a:ext cx="231061" cy="48878"/>
            </a:xfrm>
            <a:custGeom>
              <a:avLst/>
              <a:gdLst>
                <a:gd name="T0" fmla="*/ 132 w 132"/>
                <a:gd name="T1" fmla="*/ 16 h 28"/>
                <a:gd name="T2" fmla="*/ 66 w 132"/>
                <a:gd name="T3" fmla="*/ 0 h 28"/>
                <a:gd name="T4" fmla="*/ 0 w 132"/>
                <a:gd name="T5" fmla="*/ 16 h 28"/>
                <a:gd name="T6" fmla="*/ 6 w 132"/>
                <a:gd name="T7" fmla="*/ 28 h 28"/>
                <a:gd name="T8" fmla="*/ 66 w 132"/>
                <a:gd name="T9" fmla="*/ 14 h 28"/>
                <a:gd name="T10" fmla="*/ 125 w 132"/>
                <a:gd name="T11" fmla="*/ 28 h 28"/>
                <a:gd name="T12" fmla="*/ 132 w 132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28">
                  <a:moveTo>
                    <a:pt x="132" y="16"/>
                  </a:moveTo>
                  <a:cubicBezTo>
                    <a:pt x="113" y="6"/>
                    <a:pt x="90" y="0"/>
                    <a:pt x="66" y="0"/>
                  </a:cubicBezTo>
                  <a:cubicBezTo>
                    <a:pt x="42" y="0"/>
                    <a:pt x="18" y="6"/>
                    <a:pt x="0" y="1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3" y="19"/>
                    <a:pt x="44" y="14"/>
                    <a:pt x="66" y="14"/>
                  </a:cubicBezTo>
                  <a:cubicBezTo>
                    <a:pt x="87" y="14"/>
                    <a:pt x="108" y="19"/>
                    <a:pt x="125" y="28"/>
                  </a:cubicBezTo>
                  <a:lnTo>
                    <a:pt x="13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90701" y="2103290"/>
            <a:ext cx="509519" cy="511001"/>
            <a:chOff x="5127320" y="2129465"/>
            <a:chExt cx="509519" cy="51100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8" name="Freeform 74"/>
            <p:cNvSpPr>
              <a:spLocks noEditPoints="1"/>
            </p:cNvSpPr>
            <p:nvPr/>
          </p:nvSpPr>
          <p:spPr bwMode="auto">
            <a:xfrm>
              <a:off x="5127320" y="2129465"/>
              <a:ext cx="509519" cy="511001"/>
            </a:xfrm>
            <a:custGeom>
              <a:avLst/>
              <a:gdLst>
                <a:gd name="T0" fmla="*/ 146 w 291"/>
                <a:gd name="T1" fmla="*/ 0 h 292"/>
                <a:gd name="T2" fmla="*/ 249 w 291"/>
                <a:gd name="T3" fmla="*/ 43 h 292"/>
                <a:gd name="T4" fmla="*/ 291 w 291"/>
                <a:gd name="T5" fmla="*/ 146 h 292"/>
                <a:gd name="T6" fmla="*/ 249 w 291"/>
                <a:gd name="T7" fmla="*/ 249 h 292"/>
                <a:gd name="T8" fmla="*/ 146 w 291"/>
                <a:gd name="T9" fmla="*/ 292 h 292"/>
                <a:gd name="T10" fmla="*/ 146 w 291"/>
                <a:gd name="T11" fmla="*/ 268 h 292"/>
                <a:gd name="T12" fmla="*/ 232 w 291"/>
                <a:gd name="T13" fmla="*/ 232 h 292"/>
                <a:gd name="T14" fmla="*/ 267 w 291"/>
                <a:gd name="T15" fmla="*/ 146 h 292"/>
                <a:gd name="T16" fmla="*/ 232 w 291"/>
                <a:gd name="T17" fmla="*/ 60 h 292"/>
                <a:gd name="T18" fmla="*/ 146 w 291"/>
                <a:gd name="T19" fmla="*/ 24 h 292"/>
                <a:gd name="T20" fmla="*/ 146 w 291"/>
                <a:gd name="T21" fmla="*/ 0 h 292"/>
                <a:gd name="T22" fmla="*/ 146 w 291"/>
                <a:gd name="T23" fmla="*/ 292 h 292"/>
                <a:gd name="T24" fmla="*/ 43 w 291"/>
                <a:gd name="T25" fmla="*/ 249 h 292"/>
                <a:gd name="T26" fmla="*/ 0 w 291"/>
                <a:gd name="T27" fmla="*/ 146 h 292"/>
                <a:gd name="T28" fmla="*/ 43 w 291"/>
                <a:gd name="T29" fmla="*/ 43 h 292"/>
                <a:gd name="T30" fmla="*/ 146 w 291"/>
                <a:gd name="T31" fmla="*/ 0 h 292"/>
                <a:gd name="T32" fmla="*/ 146 w 291"/>
                <a:gd name="T33" fmla="*/ 24 h 292"/>
                <a:gd name="T34" fmla="*/ 60 w 291"/>
                <a:gd name="T35" fmla="*/ 60 h 292"/>
                <a:gd name="T36" fmla="*/ 24 w 291"/>
                <a:gd name="T37" fmla="*/ 146 h 292"/>
                <a:gd name="T38" fmla="*/ 60 w 291"/>
                <a:gd name="T39" fmla="*/ 232 h 292"/>
                <a:gd name="T40" fmla="*/ 146 w 291"/>
                <a:gd name="T41" fmla="*/ 268 h 292"/>
                <a:gd name="T42" fmla="*/ 146 w 291"/>
                <a:gd name="T4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1" h="292">
                  <a:moveTo>
                    <a:pt x="146" y="0"/>
                  </a:moveTo>
                  <a:cubicBezTo>
                    <a:pt x="186" y="0"/>
                    <a:pt x="222" y="17"/>
                    <a:pt x="249" y="43"/>
                  </a:cubicBezTo>
                  <a:cubicBezTo>
                    <a:pt x="275" y="69"/>
                    <a:pt x="291" y="106"/>
                    <a:pt x="291" y="146"/>
                  </a:cubicBezTo>
                  <a:cubicBezTo>
                    <a:pt x="291" y="186"/>
                    <a:pt x="275" y="223"/>
                    <a:pt x="249" y="249"/>
                  </a:cubicBezTo>
                  <a:cubicBezTo>
                    <a:pt x="222" y="276"/>
                    <a:pt x="186" y="292"/>
                    <a:pt x="146" y="292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79" y="268"/>
                    <a:pt x="210" y="254"/>
                    <a:pt x="232" y="232"/>
                  </a:cubicBezTo>
                  <a:cubicBezTo>
                    <a:pt x="254" y="210"/>
                    <a:pt x="267" y="180"/>
                    <a:pt x="267" y="146"/>
                  </a:cubicBezTo>
                  <a:cubicBezTo>
                    <a:pt x="267" y="113"/>
                    <a:pt x="254" y="82"/>
                    <a:pt x="232" y="60"/>
                  </a:cubicBezTo>
                  <a:cubicBezTo>
                    <a:pt x="210" y="38"/>
                    <a:pt x="179" y="24"/>
                    <a:pt x="146" y="24"/>
                  </a:cubicBezTo>
                  <a:lnTo>
                    <a:pt x="146" y="0"/>
                  </a:lnTo>
                  <a:close/>
                  <a:moveTo>
                    <a:pt x="146" y="292"/>
                  </a:moveTo>
                  <a:cubicBezTo>
                    <a:pt x="105" y="292"/>
                    <a:pt x="69" y="276"/>
                    <a:pt x="43" y="249"/>
                  </a:cubicBezTo>
                  <a:cubicBezTo>
                    <a:pt x="16" y="223"/>
                    <a:pt x="0" y="186"/>
                    <a:pt x="0" y="146"/>
                  </a:cubicBezTo>
                  <a:cubicBezTo>
                    <a:pt x="0" y="106"/>
                    <a:pt x="16" y="69"/>
                    <a:pt x="43" y="43"/>
                  </a:cubicBezTo>
                  <a:cubicBezTo>
                    <a:pt x="69" y="17"/>
                    <a:pt x="105" y="0"/>
                    <a:pt x="146" y="0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12" y="24"/>
                    <a:pt x="82" y="38"/>
                    <a:pt x="60" y="60"/>
                  </a:cubicBezTo>
                  <a:cubicBezTo>
                    <a:pt x="37" y="82"/>
                    <a:pt x="24" y="113"/>
                    <a:pt x="24" y="146"/>
                  </a:cubicBezTo>
                  <a:cubicBezTo>
                    <a:pt x="24" y="180"/>
                    <a:pt x="37" y="210"/>
                    <a:pt x="60" y="232"/>
                  </a:cubicBezTo>
                  <a:cubicBezTo>
                    <a:pt x="82" y="254"/>
                    <a:pt x="112" y="268"/>
                    <a:pt x="146" y="268"/>
                  </a:cubicBezTo>
                  <a:lnTo>
                    <a:pt x="146" y="2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148797" y="2150202"/>
              <a:ext cx="467306" cy="469528"/>
              <a:chOff x="5148797" y="2150202"/>
              <a:chExt cx="467306" cy="469528"/>
            </a:xfrm>
          </p:grpSpPr>
          <p:sp>
            <p:nvSpPr>
              <p:cNvPr id="50" name="Oval 75"/>
              <p:cNvSpPr>
                <a:spLocks noChangeArrowheads="1"/>
              </p:cNvSpPr>
              <p:nvPr/>
            </p:nvSpPr>
            <p:spPr bwMode="auto">
              <a:xfrm>
                <a:off x="5148797" y="2150202"/>
                <a:ext cx="467306" cy="4695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76"/>
              <p:cNvSpPr>
                <a:spLocks noEditPoints="1"/>
              </p:cNvSpPr>
              <p:nvPr/>
            </p:nvSpPr>
            <p:spPr bwMode="auto">
              <a:xfrm>
                <a:off x="5287285" y="2232406"/>
                <a:ext cx="190329" cy="306600"/>
              </a:xfrm>
              <a:custGeom>
                <a:avLst/>
                <a:gdLst>
                  <a:gd name="T0" fmla="*/ 257 w 257"/>
                  <a:gd name="T1" fmla="*/ 414 h 414"/>
                  <a:gd name="T2" fmla="*/ 229 w 257"/>
                  <a:gd name="T3" fmla="*/ 8 h 414"/>
                  <a:gd name="T4" fmla="*/ 205 w 257"/>
                  <a:gd name="T5" fmla="*/ 0 h 414"/>
                  <a:gd name="T6" fmla="*/ 229 w 257"/>
                  <a:gd name="T7" fmla="*/ 34 h 414"/>
                  <a:gd name="T8" fmla="*/ 229 w 257"/>
                  <a:gd name="T9" fmla="*/ 268 h 414"/>
                  <a:gd name="T10" fmla="*/ 205 w 257"/>
                  <a:gd name="T11" fmla="*/ 296 h 414"/>
                  <a:gd name="T12" fmla="*/ 229 w 257"/>
                  <a:gd name="T13" fmla="*/ 329 h 414"/>
                  <a:gd name="T14" fmla="*/ 205 w 257"/>
                  <a:gd name="T15" fmla="*/ 329 h 414"/>
                  <a:gd name="T16" fmla="*/ 229 w 257"/>
                  <a:gd name="T17" fmla="*/ 353 h 414"/>
                  <a:gd name="T18" fmla="*/ 229 w 257"/>
                  <a:gd name="T19" fmla="*/ 386 h 414"/>
                  <a:gd name="T20" fmla="*/ 205 w 257"/>
                  <a:gd name="T21" fmla="*/ 414 h 414"/>
                  <a:gd name="T22" fmla="*/ 179 w 257"/>
                  <a:gd name="T23" fmla="*/ 8 h 414"/>
                  <a:gd name="T24" fmla="*/ 130 w 257"/>
                  <a:gd name="T25" fmla="*/ 34 h 414"/>
                  <a:gd name="T26" fmla="*/ 205 w 257"/>
                  <a:gd name="T27" fmla="*/ 0 h 414"/>
                  <a:gd name="T28" fmla="*/ 179 w 257"/>
                  <a:gd name="T29" fmla="*/ 0 h 414"/>
                  <a:gd name="T30" fmla="*/ 205 w 257"/>
                  <a:gd name="T31" fmla="*/ 414 h 414"/>
                  <a:gd name="T32" fmla="*/ 179 w 257"/>
                  <a:gd name="T33" fmla="*/ 386 h 414"/>
                  <a:gd name="T34" fmla="*/ 205 w 257"/>
                  <a:gd name="T35" fmla="*/ 353 h 414"/>
                  <a:gd name="T36" fmla="*/ 179 w 257"/>
                  <a:gd name="T37" fmla="*/ 329 h 414"/>
                  <a:gd name="T38" fmla="*/ 205 w 257"/>
                  <a:gd name="T39" fmla="*/ 296 h 414"/>
                  <a:gd name="T40" fmla="*/ 130 w 257"/>
                  <a:gd name="T41" fmla="*/ 268 h 414"/>
                  <a:gd name="T42" fmla="*/ 153 w 257"/>
                  <a:gd name="T43" fmla="*/ 296 h 414"/>
                  <a:gd name="T44" fmla="*/ 153 w 257"/>
                  <a:gd name="T45" fmla="*/ 329 h 414"/>
                  <a:gd name="T46" fmla="*/ 130 w 257"/>
                  <a:gd name="T47" fmla="*/ 353 h 414"/>
                  <a:gd name="T48" fmla="*/ 153 w 257"/>
                  <a:gd name="T49" fmla="*/ 386 h 414"/>
                  <a:gd name="T50" fmla="*/ 130 w 257"/>
                  <a:gd name="T51" fmla="*/ 386 h 414"/>
                  <a:gd name="T52" fmla="*/ 130 w 257"/>
                  <a:gd name="T53" fmla="*/ 8 h 414"/>
                  <a:gd name="T54" fmla="*/ 52 w 257"/>
                  <a:gd name="T55" fmla="*/ 34 h 414"/>
                  <a:gd name="T56" fmla="*/ 130 w 257"/>
                  <a:gd name="T57" fmla="*/ 8 h 414"/>
                  <a:gd name="T58" fmla="*/ 52 w 257"/>
                  <a:gd name="T59" fmla="*/ 414 h 414"/>
                  <a:gd name="T60" fmla="*/ 130 w 257"/>
                  <a:gd name="T61" fmla="*/ 386 h 414"/>
                  <a:gd name="T62" fmla="*/ 104 w 257"/>
                  <a:gd name="T63" fmla="*/ 353 h 414"/>
                  <a:gd name="T64" fmla="*/ 130 w 257"/>
                  <a:gd name="T65" fmla="*/ 329 h 414"/>
                  <a:gd name="T66" fmla="*/ 104 w 257"/>
                  <a:gd name="T67" fmla="*/ 296 h 414"/>
                  <a:gd name="T68" fmla="*/ 130 w 257"/>
                  <a:gd name="T69" fmla="*/ 268 h 414"/>
                  <a:gd name="T70" fmla="*/ 52 w 257"/>
                  <a:gd name="T71" fmla="*/ 296 h 414"/>
                  <a:gd name="T72" fmla="*/ 78 w 257"/>
                  <a:gd name="T73" fmla="*/ 329 h 414"/>
                  <a:gd name="T74" fmla="*/ 52 w 257"/>
                  <a:gd name="T75" fmla="*/ 329 h 414"/>
                  <a:gd name="T76" fmla="*/ 78 w 257"/>
                  <a:gd name="T77" fmla="*/ 353 h 414"/>
                  <a:gd name="T78" fmla="*/ 78 w 257"/>
                  <a:gd name="T79" fmla="*/ 386 h 414"/>
                  <a:gd name="T80" fmla="*/ 52 w 257"/>
                  <a:gd name="T81" fmla="*/ 414 h 414"/>
                  <a:gd name="T82" fmla="*/ 0 w 257"/>
                  <a:gd name="T83" fmla="*/ 8 h 414"/>
                  <a:gd name="T84" fmla="*/ 52 w 257"/>
                  <a:gd name="T85" fmla="*/ 414 h 414"/>
                  <a:gd name="T86" fmla="*/ 28 w 257"/>
                  <a:gd name="T87" fmla="*/ 386 h 414"/>
                  <a:gd name="T88" fmla="*/ 52 w 257"/>
                  <a:gd name="T89" fmla="*/ 353 h 414"/>
                  <a:gd name="T90" fmla="*/ 28 w 257"/>
                  <a:gd name="T91" fmla="*/ 329 h 414"/>
                  <a:gd name="T92" fmla="*/ 52 w 257"/>
                  <a:gd name="T93" fmla="*/ 296 h 414"/>
                  <a:gd name="T94" fmla="*/ 28 w 257"/>
                  <a:gd name="T95" fmla="*/ 268 h 414"/>
                  <a:gd name="T96" fmla="*/ 52 w 257"/>
                  <a:gd name="T97" fmla="*/ 3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7" h="414">
                    <a:moveTo>
                      <a:pt x="205" y="414"/>
                    </a:moveTo>
                    <a:lnTo>
                      <a:pt x="257" y="414"/>
                    </a:lnTo>
                    <a:lnTo>
                      <a:pt x="257" y="8"/>
                    </a:lnTo>
                    <a:lnTo>
                      <a:pt x="229" y="8"/>
                    </a:lnTo>
                    <a:lnTo>
                      <a:pt x="229" y="0"/>
                    </a:lnTo>
                    <a:lnTo>
                      <a:pt x="205" y="0"/>
                    </a:lnTo>
                    <a:lnTo>
                      <a:pt x="205" y="34"/>
                    </a:lnTo>
                    <a:lnTo>
                      <a:pt x="229" y="34"/>
                    </a:lnTo>
                    <a:lnTo>
                      <a:pt x="229" y="268"/>
                    </a:lnTo>
                    <a:lnTo>
                      <a:pt x="229" y="268"/>
                    </a:lnTo>
                    <a:lnTo>
                      <a:pt x="205" y="268"/>
                    </a:lnTo>
                    <a:lnTo>
                      <a:pt x="205" y="296"/>
                    </a:lnTo>
                    <a:lnTo>
                      <a:pt x="229" y="296"/>
                    </a:lnTo>
                    <a:lnTo>
                      <a:pt x="229" y="329"/>
                    </a:lnTo>
                    <a:lnTo>
                      <a:pt x="229" y="329"/>
                    </a:lnTo>
                    <a:lnTo>
                      <a:pt x="205" y="329"/>
                    </a:lnTo>
                    <a:lnTo>
                      <a:pt x="205" y="353"/>
                    </a:lnTo>
                    <a:lnTo>
                      <a:pt x="229" y="353"/>
                    </a:lnTo>
                    <a:lnTo>
                      <a:pt x="229" y="386"/>
                    </a:lnTo>
                    <a:lnTo>
                      <a:pt x="229" y="386"/>
                    </a:lnTo>
                    <a:lnTo>
                      <a:pt x="205" y="386"/>
                    </a:lnTo>
                    <a:lnTo>
                      <a:pt x="205" y="414"/>
                    </a:lnTo>
                    <a:close/>
                    <a:moveTo>
                      <a:pt x="179" y="0"/>
                    </a:moveTo>
                    <a:lnTo>
                      <a:pt x="179" y="8"/>
                    </a:lnTo>
                    <a:lnTo>
                      <a:pt x="130" y="8"/>
                    </a:lnTo>
                    <a:lnTo>
                      <a:pt x="130" y="34"/>
                    </a:lnTo>
                    <a:lnTo>
                      <a:pt x="205" y="34"/>
                    </a:lnTo>
                    <a:lnTo>
                      <a:pt x="205" y="0"/>
                    </a:lnTo>
                    <a:lnTo>
                      <a:pt x="179" y="0"/>
                    </a:lnTo>
                    <a:lnTo>
                      <a:pt x="179" y="0"/>
                    </a:lnTo>
                    <a:close/>
                    <a:moveTo>
                      <a:pt x="130" y="414"/>
                    </a:moveTo>
                    <a:lnTo>
                      <a:pt x="205" y="414"/>
                    </a:lnTo>
                    <a:lnTo>
                      <a:pt x="205" y="386"/>
                    </a:lnTo>
                    <a:lnTo>
                      <a:pt x="179" y="386"/>
                    </a:lnTo>
                    <a:lnTo>
                      <a:pt x="179" y="353"/>
                    </a:lnTo>
                    <a:lnTo>
                      <a:pt x="205" y="353"/>
                    </a:lnTo>
                    <a:lnTo>
                      <a:pt x="205" y="329"/>
                    </a:lnTo>
                    <a:lnTo>
                      <a:pt x="179" y="329"/>
                    </a:lnTo>
                    <a:lnTo>
                      <a:pt x="179" y="296"/>
                    </a:lnTo>
                    <a:lnTo>
                      <a:pt x="205" y="296"/>
                    </a:lnTo>
                    <a:lnTo>
                      <a:pt x="205" y="268"/>
                    </a:lnTo>
                    <a:lnTo>
                      <a:pt x="130" y="268"/>
                    </a:lnTo>
                    <a:lnTo>
                      <a:pt x="130" y="296"/>
                    </a:lnTo>
                    <a:lnTo>
                      <a:pt x="153" y="296"/>
                    </a:lnTo>
                    <a:lnTo>
                      <a:pt x="153" y="329"/>
                    </a:lnTo>
                    <a:lnTo>
                      <a:pt x="153" y="329"/>
                    </a:lnTo>
                    <a:lnTo>
                      <a:pt x="130" y="329"/>
                    </a:lnTo>
                    <a:lnTo>
                      <a:pt x="130" y="353"/>
                    </a:lnTo>
                    <a:lnTo>
                      <a:pt x="153" y="353"/>
                    </a:lnTo>
                    <a:lnTo>
                      <a:pt x="153" y="386"/>
                    </a:lnTo>
                    <a:lnTo>
                      <a:pt x="153" y="386"/>
                    </a:lnTo>
                    <a:lnTo>
                      <a:pt x="130" y="386"/>
                    </a:lnTo>
                    <a:lnTo>
                      <a:pt x="130" y="414"/>
                    </a:lnTo>
                    <a:close/>
                    <a:moveTo>
                      <a:pt x="130" y="8"/>
                    </a:moveTo>
                    <a:lnTo>
                      <a:pt x="52" y="8"/>
                    </a:lnTo>
                    <a:lnTo>
                      <a:pt x="52" y="34"/>
                    </a:lnTo>
                    <a:lnTo>
                      <a:pt x="130" y="34"/>
                    </a:lnTo>
                    <a:lnTo>
                      <a:pt x="130" y="8"/>
                    </a:lnTo>
                    <a:lnTo>
                      <a:pt x="130" y="8"/>
                    </a:lnTo>
                    <a:close/>
                    <a:moveTo>
                      <a:pt x="52" y="414"/>
                    </a:moveTo>
                    <a:lnTo>
                      <a:pt x="130" y="414"/>
                    </a:lnTo>
                    <a:lnTo>
                      <a:pt x="130" y="386"/>
                    </a:lnTo>
                    <a:lnTo>
                      <a:pt x="104" y="386"/>
                    </a:lnTo>
                    <a:lnTo>
                      <a:pt x="104" y="353"/>
                    </a:lnTo>
                    <a:lnTo>
                      <a:pt x="130" y="353"/>
                    </a:lnTo>
                    <a:lnTo>
                      <a:pt x="130" y="329"/>
                    </a:lnTo>
                    <a:lnTo>
                      <a:pt x="104" y="329"/>
                    </a:lnTo>
                    <a:lnTo>
                      <a:pt x="104" y="296"/>
                    </a:lnTo>
                    <a:lnTo>
                      <a:pt x="130" y="296"/>
                    </a:lnTo>
                    <a:lnTo>
                      <a:pt x="130" y="268"/>
                    </a:lnTo>
                    <a:lnTo>
                      <a:pt x="52" y="268"/>
                    </a:lnTo>
                    <a:lnTo>
                      <a:pt x="52" y="296"/>
                    </a:lnTo>
                    <a:lnTo>
                      <a:pt x="78" y="296"/>
                    </a:lnTo>
                    <a:lnTo>
                      <a:pt x="78" y="329"/>
                    </a:lnTo>
                    <a:lnTo>
                      <a:pt x="78" y="329"/>
                    </a:lnTo>
                    <a:lnTo>
                      <a:pt x="52" y="329"/>
                    </a:lnTo>
                    <a:lnTo>
                      <a:pt x="52" y="353"/>
                    </a:lnTo>
                    <a:lnTo>
                      <a:pt x="78" y="353"/>
                    </a:lnTo>
                    <a:lnTo>
                      <a:pt x="78" y="386"/>
                    </a:lnTo>
                    <a:lnTo>
                      <a:pt x="78" y="386"/>
                    </a:lnTo>
                    <a:lnTo>
                      <a:pt x="52" y="386"/>
                    </a:lnTo>
                    <a:lnTo>
                      <a:pt x="52" y="414"/>
                    </a:lnTo>
                    <a:close/>
                    <a:moveTo>
                      <a:pt x="52" y="8"/>
                    </a:moveTo>
                    <a:lnTo>
                      <a:pt x="0" y="8"/>
                    </a:lnTo>
                    <a:lnTo>
                      <a:pt x="0" y="414"/>
                    </a:lnTo>
                    <a:lnTo>
                      <a:pt x="52" y="414"/>
                    </a:lnTo>
                    <a:lnTo>
                      <a:pt x="52" y="386"/>
                    </a:lnTo>
                    <a:lnTo>
                      <a:pt x="28" y="386"/>
                    </a:lnTo>
                    <a:lnTo>
                      <a:pt x="28" y="353"/>
                    </a:lnTo>
                    <a:lnTo>
                      <a:pt x="52" y="353"/>
                    </a:lnTo>
                    <a:lnTo>
                      <a:pt x="52" y="329"/>
                    </a:lnTo>
                    <a:lnTo>
                      <a:pt x="28" y="329"/>
                    </a:lnTo>
                    <a:lnTo>
                      <a:pt x="28" y="296"/>
                    </a:lnTo>
                    <a:lnTo>
                      <a:pt x="52" y="296"/>
                    </a:lnTo>
                    <a:lnTo>
                      <a:pt x="52" y="268"/>
                    </a:lnTo>
                    <a:lnTo>
                      <a:pt x="28" y="268"/>
                    </a:lnTo>
                    <a:lnTo>
                      <a:pt x="28" y="34"/>
                    </a:lnTo>
                    <a:lnTo>
                      <a:pt x="52" y="34"/>
                    </a:lnTo>
                    <a:lnTo>
                      <a:pt x="5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5478356" y="1998226"/>
            <a:ext cx="605795" cy="605795"/>
            <a:chOff x="6934337" y="2893004"/>
            <a:chExt cx="605795" cy="60579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3" name="Freeform 77"/>
            <p:cNvSpPr>
              <a:spLocks noEditPoints="1"/>
            </p:cNvSpPr>
            <p:nvPr/>
          </p:nvSpPr>
          <p:spPr bwMode="auto">
            <a:xfrm>
              <a:off x="6934337" y="2893004"/>
              <a:ext cx="605795" cy="605795"/>
            </a:xfrm>
            <a:custGeom>
              <a:avLst/>
              <a:gdLst>
                <a:gd name="T0" fmla="*/ 173 w 346"/>
                <a:gd name="T1" fmla="*/ 0 h 346"/>
                <a:gd name="T2" fmla="*/ 296 w 346"/>
                <a:gd name="T3" fmla="*/ 50 h 346"/>
                <a:gd name="T4" fmla="*/ 346 w 346"/>
                <a:gd name="T5" fmla="*/ 173 h 346"/>
                <a:gd name="T6" fmla="*/ 296 w 346"/>
                <a:gd name="T7" fmla="*/ 295 h 346"/>
                <a:gd name="T8" fmla="*/ 173 w 346"/>
                <a:gd name="T9" fmla="*/ 346 h 346"/>
                <a:gd name="T10" fmla="*/ 173 w 346"/>
                <a:gd name="T11" fmla="*/ 322 h 346"/>
                <a:gd name="T12" fmla="*/ 279 w 346"/>
                <a:gd name="T13" fmla="*/ 278 h 346"/>
                <a:gd name="T14" fmla="*/ 322 w 346"/>
                <a:gd name="T15" fmla="*/ 173 h 346"/>
                <a:gd name="T16" fmla="*/ 279 w 346"/>
                <a:gd name="T17" fmla="*/ 67 h 346"/>
                <a:gd name="T18" fmla="*/ 173 w 346"/>
                <a:gd name="T19" fmla="*/ 24 h 346"/>
                <a:gd name="T20" fmla="*/ 173 w 346"/>
                <a:gd name="T21" fmla="*/ 0 h 346"/>
                <a:gd name="T22" fmla="*/ 173 w 346"/>
                <a:gd name="T23" fmla="*/ 346 h 346"/>
                <a:gd name="T24" fmla="*/ 51 w 346"/>
                <a:gd name="T25" fmla="*/ 295 h 346"/>
                <a:gd name="T26" fmla="*/ 0 w 346"/>
                <a:gd name="T27" fmla="*/ 173 h 346"/>
                <a:gd name="T28" fmla="*/ 51 w 346"/>
                <a:gd name="T29" fmla="*/ 50 h 346"/>
                <a:gd name="T30" fmla="*/ 173 w 346"/>
                <a:gd name="T31" fmla="*/ 0 h 346"/>
                <a:gd name="T32" fmla="*/ 173 w 346"/>
                <a:gd name="T33" fmla="*/ 24 h 346"/>
                <a:gd name="T34" fmla="*/ 68 w 346"/>
                <a:gd name="T35" fmla="*/ 67 h 346"/>
                <a:gd name="T36" fmla="*/ 24 w 346"/>
                <a:gd name="T37" fmla="*/ 173 h 346"/>
                <a:gd name="T38" fmla="*/ 68 w 346"/>
                <a:gd name="T39" fmla="*/ 278 h 346"/>
                <a:gd name="T40" fmla="*/ 173 w 346"/>
                <a:gd name="T41" fmla="*/ 322 h 346"/>
                <a:gd name="T42" fmla="*/ 173 w 346"/>
                <a:gd name="T4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221" y="0"/>
                    <a:pt x="264" y="19"/>
                    <a:pt x="296" y="50"/>
                  </a:cubicBezTo>
                  <a:cubicBezTo>
                    <a:pt x="327" y="82"/>
                    <a:pt x="346" y="125"/>
                    <a:pt x="346" y="173"/>
                  </a:cubicBezTo>
                  <a:cubicBezTo>
                    <a:pt x="346" y="221"/>
                    <a:pt x="327" y="264"/>
                    <a:pt x="296" y="295"/>
                  </a:cubicBezTo>
                  <a:cubicBezTo>
                    <a:pt x="264" y="327"/>
                    <a:pt x="221" y="346"/>
                    <a:pt x="173" y="346"/>
                  </a:cubicBezTo>
                  <a:cubicBezTo>
                    <a:pt x="173" y="322"/>
                    <a:pt x="173" y="322"/>
                    <a:pt x="173" y="322"/>
                  </a:cubicBezTo>
                  <a:cubicBezTo>
                    <a:pt x="214" y="322"/>
                    <a:pt x="252" y="305"/>
                    <a:pt x="279" y="278"/>
                  </a:cubicBezTo>
                  <a:cubicBezTo>
                    <a:pt x="306" y="251"/>
                    <a:pt x="322" y="214"/>
                    <a:pt x="322" y="173"/>
                  </a:cubicBezTo>
                  <a:cubicBezTo>
                    <a:pt x="322" y="132"/>
                    <a:pt x="306" y="94"/>
                    <a:pt x="279" y="67"/>
                  </a:cubicBezTo>
                  <a:cubicBezTo>
                    <a:pt x="252" y="40"/>
                    <a:pt x="214" y="24"/>
                    <a:pt x="173" y="24"/>
                  </a:cubicBezTo>
                  <a:lnTo>
                    <a:pt x="173" y="0"/>
                  </a:lnTo>
                  <a:close/>
                  <a:moveTo>
                    <a:pt x="173" y="346"/>
                  </a:moveTo>
                  <a:cubicBezTo>
                    <a:pt x="125" y="346"/>
                    <a:pt x="82" y="327"/>
                    <a:pt x="51" y="295"/>
                  </a:cubicBezTo>
                  <a:cubicBezTo>
                    <a:pt x="19" y="264"/>
                    <a:pt x="0" y="221"/>
                    <a:pt x="0" y="173"/>
                  </a:cubicBezTo>
                  <a:cubicBezTo>
                    <a:pt x="0" y="125"/>
                    <a:pt x="19" y="82"/>
                    <a:pt x="51" y="50"/>
                  </a:cubicBezTo>
                  <a:cubicBezTo>
                    <a:pt x="82" y="19"/>
                    <a:pt x="125" y="0"/>
                    <a:pt x="173" y="0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32" y="24"/>
                    <a:pt x="95" y="40"/>
                    <a:pt x="68" y="67"/>
                  </a:cubicBezTo>
                  <a:cubicBezTo>
                    <a:pt x="41" y="94"/>
                    <a:pt x="24" y="132"/>
                    <a:pt x="24" y="173"/>
                  </a:cubicBezTo>
                  <a:cubicBezTo>
                    <a:pt x="24" y="214"/>
                    <a:pt x="41" y="251"/>
                    <a:pt x="68" y="278"/>
                  </a:cubicBezTo>
                  <a:cubicBezTo>
                    <a:pt x="95" y="305"/>
                    <a:pt x="132" y="322"/>
                    <a:pt x="173" y="322"/>
                  </a:cubicBezTo>
                  <a:lnTo>
                    <a:pt x="173" y="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78"/>
            <p:cNvSpPr>
              <a:spLocks noChangeArrowheads="1"/>
            </p:cNvSpPr>
            <p:nvPr/>
          </p:nvSpPr>
          <p:spPr bwMode="auto">
            <a:xfrm>
              <a:off x="6955813" y="2913740"/>
              <a:ext cx="563582" cy="5643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9"/>
            <p:cNvSpPr>
              <a:spLocks/>
            </p:cNvSpPr>
            <p:nvPr/>
          </p:nvSpPr>
          <p:spPr bwMode="auto">
            <a:xfrm>
              <a:off x="7062457" y="3227746"/>
              <a:ext cx="351775" cy="90351"/>
            </a:xfrm>
            <a:custGeom>
              <a:avLst/>
              <a:gdLst>
                <a:gd name="T0" fmla="*/ 310 w 475"/>
                <a:gd name="T1" fmla="*/ 63 h 122"/>
                <a:gd name="T2" fmla="*/ 165 w 475"/>
                <a:gd name="T3" fmla="*/ 63 h 122"/>
                <a:gd name="T4" fmla="*/ 165 w 475"/>
                <a:gd name="T5" fmla="*/ 0 h 122"/>
                <a:gd name="T6" fmla="*/ 0 w 475"/>
                <a:gd name="T7" fmla="*/ 0 h 122"/>
                <a:gd name="T8" fmla="*/ 0 w 475"/>
                <a:gd name="T9" fmla="*/ 122 h 122"/>
                <a:gd name="T10" fmla="*/ 475 w 475"/>
                <a:gd name="T11" fmla="*/ 122 h 122"/>
                <a:gd name="T12" fmla="*/ 475 w 475"/>
                <a:gd name="T13" fmla="*/ 0 h 122"/>
                <a:gd name="T14" fmla="*/ 310 w 475"/>
                <a:gd name="T15" fmla="*/ 0 h 122"/>
                <a:gd name="T16" fmla="*/ 310 w 475"/>
                <a:gd name="T17" fmla="*/ 6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5" h="122">
                  <a:moveTo>
                    <a:pt x="310" y="63"/>
                  </a:moveTo>
                  <a:lnTo>
                    <a:pt x="165" y="63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475" y="122"/>
                  </a:lnTo>
                  <a:lnTo>
                    <a:pt x="475" y="0"/>
                  </a:lnTo>
                  <a:lnTo>
                    <a:pt x="310" y="0"/>
                  </a:lnTo>
                  <a:lnTo>
                    <a:pt x="310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80"/>
            <p:cNvSpPr>
              <a:spLocks noChangeArrowheads="1"/>
            </p:cNvSpPr>
            <p:nvPr/>
          </p:nvSpPr>
          <p:spPr bwMode="auto">
            <a:xfrm>
              <a:off x="7203908" y="3227746"/>
              <a:ext cx="66652" cy="25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81"/>
            <p:cNvSpPr>
              <a:spLocks noEditPoints="1"/>
            </p:cNvSpPr>
            <p:nvPr/>
          </p:nvSpPr>
          <p:spPr bwMode="auto">
            <a:xfrm>
              <a:off x="7062457" y="3022605"/>
              <a:ext cx="351775" cy="183664"/>
            </a:xfrm>
            <a:custGeom>
              <a:avLst/>
              <a:gdLst>
                <a:gd name="T0" fmla="*/ 352 w 475"/>
                <a:gd name="T1" fmla="*/ 0 h 248"/>
                <a:gd name="T2" fmla="*/ 236 w 475"/>
                <a:gd name="T3" fmla="*/ 0 h 248"/>
                <a:gd name="T4" fmla="*/ 236 w 475"/>
                <a:gd name="T5" fmla="*/ 42 h 248"/>
                <a:gd name="T6" fmla="*/ 312 w 475"/>
                <a:gd name="T7" fmla="*/ 42 h 248"/>
                <a:gd name="T8" fmla="*/ 312 w 475"/>
                <a:gd name="T9" fmla="*/ 92 h 248"/>
                <a:gd name="T10" fmla="*/ 236 w 475"/>
                <a:gd name="T11" fmla="*/ 92 h 248"/>
                <a:gd name="T12" fmla="*/ 236 w 475"/>
                <a:gd name="T13" fmla="*/ 248 h 248"/>
                <a:gd name="T14" fmla="*/ 310 w 475"/>
                <a:gd name="T15" fmla="*/ 248 h 248"/>
                <a:gd name="T16" fmla="*/ 475 w 475"/>
                <a:gd name="T17" fmla="*/ 248 h 248"/>
                <a:gd name="T18" fmla="*/ 475 w 475"/>
                <a:gd name="T19" fmla="*/ 92 h 248"/>
                <a:gd name="T20" fmla="*/ 352 w 475"/>
                <a:gd name="T21" fmla="*/ 92 h 248"/>
                <a:gd name="T22" fmla="*/ 352 w 475"/>
                <a:gd name="T23" fmla="*/ 0 h 248"/>
                <a:gd name="T24" fmla="*/ 236 w 475"/>
                <a:gd name="T25" fmla="*/ 0 h 248"/>
                <a:gd name="T26" fmla="*/ 120 w 475"/>
                <a:gd name="T27" fmla="*/ 0 h 248"/>
                <a:gd name="T28" fmla="*/ 120 w 475"/>
                <a:gd name="T29" fmla="*/ 92 h 248"/>
                <a:gd name="T30" fmla="*/ 0 w 475"/>
                <a:gd name="T31" fmla="*/ 92 h 248"/>
                <a:gd name="T32" fmla="*/ 0 w 475"/>
                <a:gd name="T33" fmla="*/ 248 h 248"/>
                <a:gd name="T34" fmla="*/ 165 w 475"/>
                <a:gd name="T35" fmla="*/ 248 h 248"/>
                <a:gd name="T36" fmla="*/ 236 w 475"/>
                <a:gd name="T37" fmla="*/ 248 h 248"/>
                <a:gd name="T38" fmla="*/ 236 w 475"/>
                <a:gd name="T39" fmla="*/ 92 h 248"/>
                <a:gd name="T40" fmla="*/ 161 w 475"/>
                <a:gd name="T41" fmla="*/ 92 h 248"/>
                <a:gd name="T42" fmla="*/ 161 w 475"/>
                <a:gd name="T43" fmla="*/ 92 h 248"/>
                <a:gd name="T44" fmla="*/ 161 w 475"/>
                <a:gd name="T45" fmla="*/ 42 h 248"/>
                <a:gd name="T46" fmla="*/ 236 w 475"/>
                <a:gd name="T47" fmla="*/ 42 h 248"/>
                <a:gd name="T48" fmla="*/ 236 w 475"/>
                <a:gd name="T4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5" h="248">
                  <a:moveTo>
                    <a:pt x="352" y="0"/>
                  </a:moveTo>
                  <a:lnTo>
                    <a:pt x="236" y="0"/>
                  </a:lnTo>
                  <a:lnTo>
                    <a:pt x="236" y="42"/>
                  </a:lnTo>
                  <a:lnTo>
                    <a:pt x="312" y="42"/>
                  </a:lnTo>
                  <a:lnTo>
                    <a:pt x="312" y="92"/>
                  </a:lnTo>
                  <a:lnTo>
                    <a:pt x="236" y="92"/>
                  </a:lnTo>
                  <a:lnTo>
                    <a:pt x="236" y="248"/>
                  </a:lnTo>
                  <a:lnTo>
                    <a:pt x="310" y="248"/>
                  </a:lnTo>
                  <a:lnTo>
                    <a:pt x="475" y="248"/>
                  </a:lnTo>
                  <a:lnTo>
                    <a:pt x="475" y="92"/>
                  </a:lnTo>
                  <a:lnTo>
                    <a:pt x="352" y="92"/>
                  </a:lnTo>
                  <a:lnTo>
                    <a:pt x="352" y="0"/>
                  </a:lnTo>
                  <a:close/>
                  <a:moveTo>
                    <a:pt x="236" y="0"/>
                  </a:moveTo>
                  <a:lnTo>
                    <a:pt x="120" y="0"/>
                  </a:lnTo>
                  <a:lnTo>
                    <a:pt x="120" y="92"/>
                  </a:lnTo>
                  <a:lnTo>
                    <a:pt x="0" y="92"/>
                  </a:lnTo>
                  <a:lnTo>
                    <a:pt x="0" y="248"/>
                  </a:lnTo>
                  <a:lnTo>
                    <a:pt x="165" y="248"/>
                  </a:lnTo>
                  <a:lnTo>
                    <a:pt x="236" y="248"/>
                  </a:lnTo>
                  <a:lnTo>
                    <a:pt x="236" y="92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61" y="42"/>
                  </a:lnTo>
                  <a:lnTo>
                    <a:pt x="236" y="42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82908" y="2673043"/>
            <a:ext cx="680594" cy="681335"/>
            <a:chOff x="5793102" y="2971505"/>
            <a:chExt cx="680594" cy="68133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9" name="Freeform 92"/>
            <p:cNvSpPr>
              <a:spLocks noEditPoints="1"/>
            </p:cNvSpPr>
            <p:nvPr/>
          </p:nvSpPr>
          <p:spPr bwMode="auto">
            <a:xfrm>
              <a:off x="5793102" y="2971505"/>
              <a:ext cx="680594" cy="681335"/>
            </a:xfrm>
            <a:custGeom>
              <a:avLst/>
              <a:gdLst>
                <a:gd name="T0" fmla="*/ 194 w 389"/>
                <a:gd name="T1" fmla="*/ 0 h 389"/>
                <a:gd name="T2" fmla="*/ 332 w 389"/>
                <a:gd name="T3" fmla="*/ 57 h 389"/>
                <a:gd name="T4" fmla="*/ 389 w 389"/>
                <a:gd name="T5" fmla="*/ 195 h 389"/>
                <a:gd name="T6" fmla="*/ 332 w 389"/>
                <a:gd name="T7" fmla="*/ 332 h 389"/>
                <a:gd name="T8" fmla="*/ 194 w 389"/>
                <a:gd name="T9" fmla="*/ 389 h 389"/>
                <a:gd name="T10" fmla="*/ 194 w 389"/>
                <a:gd name="T11" fmla="*/ 365 h 389"/>
                <a:gd name="T12" fmla="*/ 315 w 389"/>
                <a:gd name="T13" fmla="*/ 315 h 389"/>
                <a:gd name="T14" fmla="*/ 365 w 389"/>
                <a:gd name="T15" fmla="*/ 195 h 389"/>
                <a:gd name="T16" fmla="*/ 315 w 389"/>
                <a:gd name="T17" fmla="*/ 74 h 389"/>
                <a:gd name="T18" fmla="*/ 194 w 389"/>
                <a:gd name="T19" fmla="*/ 24 h 389"/>
                <a:gd name="T20" fmla="*/ 194 w 389"/>
                <a:gd name="T21" fmla="*/ 0 h 389"/>
                <a:gd name="T22" fmla="*/ 194 w 389"/>
                <a:gd name="T23" fmla="*/ 389 h 389"/>
                <a:gd name="T24" fmla="*/ 57 w 389"/>
                <a:gd name="T25" fmla="*/ 332 h 389"/>
                <a:gd name="T26" fmla="*/ 0 w 389"/>
                <a:gd name="T27" fmla="*/ 195 h 389"/>
                <a:gd name="T28" fmla="*/ 57 w 389"/>
                <a:gd name="T29" fmla="*/ 57 h 389"/>
                <a:gd name="T30" fmla="*/ 194 w 389"/>
                <a:gd name="T31" fmla="*/ 0 h 389"/>
                <a:gd name="T32" fmla="*/ 194 w 389"/>
                <a:gd name="T33" fmla="*/ 24 h 389"/>
                <a:gd name="T34" fmla="*/ 74 w 389"/>
                <a:gd name="T35" fmla="*/ 74 h 389"/>
                <a:gd name="T36" fmla="*/ 24 w 389"/>
                <a:gd name="T37" fmla="*/ 195 h 389"/>
                <a:gd name="T38" fmla="*/ 74 w 389"/>
                <a:gd name="T39" fmla="*/ 315 h 389"/>
                <a:gd name="T40" fmla="*/ 194 w 389"/>
                <a:gd name="T41" fmla="*/ 365 h 389"/>
                <a:gd name="T42" fmla="*/ 194 w 389"/>
                <a:gd name="T43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9" h="389">
                  <a:moveTo>
                    <a:pt x="194" y="0"/>
                  </a:moveTo>
                  <a:cubicBezTo>
                    <a:pt x="248" y="0"/>
                    <a:pt x="297" y="22"/>
                    <a:pt x="332" y="57"/>
                  </a:cubicBezTo>
                  <a:cubicBezTo>
                    <a:pt x="367" y="92"/>
                    <a:pt x="389" y="141"/>
                    <a:pt x="389" y="195"/>
                  </a:cubicBezTo>
                  <a:cubicBezTo>
                    <a:pt x="389" y="249"/>
                    <a:pt x="367" y="297"/>
                    <a:pt x="332" y="332"/>
                  </a:cubicBezTo>
                  <a:cubicBezTo>
                    <a:pt x="297" y="368"/>
                    <a:pt x="248" y="389"/>
                    <a:pt x="194" y="389"/>
                  </a:cubicBezTo>
                  <a:cubicBezTo>
                    <a:pt x="194" y="365"/>
                    <a:pt x="194" y="365"/>
                    <a:pt x="194" y="365"/>
                  </a:cubicBezTo>
                  <a:cubicBezTo>
                    <a:pt x="241" y="365"/>
                    <a:pt x="284" y="346"/>
                    <a:pt x="315" y="315"/>
                  </a:cubicBezTo>
                  <a:cubicBezTo>
                    <a:pt x="346" y="285"/>
                    <a:pt x="365" y="242"/>
                    <a:pt x="365" y="195"/>
                  </a:cubicBezTo>
                  <a:cubicBezTo>
                    <a:pt x="365" y="148"/>
                    <a:pt x="346" y="105"/>
                    <a:pt x="315" y="74"/>
                  </a:cubicBezTo>
                  <a:cubicBezTo>
                    <a:pt x="284" y="43"/>
                    <a:pt x="241" y="24"/>
                    <a:pt x="194" y="24"/>
                  </a:cubicBezTo>
                  <a:lnTo>
                    <a:pt x="194" y="0"/>
                  </a:lnTo>
                  <a:close/>
                  <a:moveTo>
                    <a:pt x="194" y="389"/>
                  </a:moveTo>
                  <a:cubicBezTo>
                    <a:pt x="140" y="389"/>
                    <a:pt x="92" y="368"/>
                    <a:pt x="57" y="332"/>
                  </a:cubicBezTo>
                  <a:cubicBezTo>
                    <a:pt x="21" y="297"/>
                    <a:pt x="0" y="249"/>
                    <a:pt x="0" y="195"/>
                  </a:cubicBezTo>
                  <a:cubicBezTo>
                    <a:pt x="0" y="141"/>
                    <a:pt x="21" y="92"/>
                    <a:pt x="57" y="57"/>
                  </a:cubicBezTo>
                  <a:cubicBezTo>
                    <a:pt x="92" y="22"/>
                    <a:pt x="140" y="0"/>
                    <a:pt x="194" y="0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47" y="24"/>
                    <a:pt x="104" y="43"/>
                    <a:pt x="74" y="74"/>
                  </a:cubicBezTo>
                  <a:cubicBezTo>
                    <a:pt x="43" y="105"/>
                    <a:pt x="24" y="148"/>
                    <a:pt x="24" y="195"/>
                  </a:cubicBezTo>
                  <a:cubicBezTo>
                    <a:pt x="24" y="242"/>
                    <a:pt x="43" y="285"/>
                    <a:pt x="74" y="315"/>
                  </a:cubicBezTo>
                  <a:cubicBezTo>
                    <a:pt x="104" y="346"/>
                    <a:pt x="147" y="365"/>
                    <a:pt x="194" y="365"/>
                  </a:cubicBezTo>
                  <a:lnTo>
                    <a:pt x="194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93"/>
            <p:cNvSpPr>
              <a:spLocks noChangeArrowheads="1"/>
            </p:cNvSpPr>
            <p:nvPr/>
          </p:nvSpPr>
          <p:spPr bwMode="auto">
            <a:xfrm>
              <a:off x="5813839" y="2992983"/>
              <a:ext cx="639121" cy="6391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6064154" y="3412892"/>
              <a:ext cx="137007" cy="45916"/>
            </a:xfrm>
            <a:custGeom>
              <a:avLst/>
              <a:gdLst>
                <a:gd name="T0" fmla="*/ 3 w 185"/>
                <a:gd name="T1" fmla="*/ 0 h 62"/>
                <a:gd name="T2" fmla="*/ 0 w 185"/>
                <a:gd name="T3" fmla="*/ 62 h 62"/>
                <a:gd name="T4" fmla="*/ 185 w 185"/>
                <a:gd name="T5" fmla="*/ 62 h 62"/>
                <a:gd name="T6" fmla="*/ 182 w 185"/>
                <a:gd name="T7" fmla="*/ 0 h 62"/>
                <a:gd name="T8" fmla="*/ 3 w 18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2">
                  <a:moveTo>
                    <a:pt x="3" y="0"/>
                  </a:moveTo>
                  <a:lnTo>
                    <a:pt x="0" y="62"/>
                  </a:lnTo>
                  <a:lnTo>
                    <a:pt x="185" y="62"/>
                  </a:lnTo>
                  <a:lnTo>
                    <a:pt x="18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95"/>
            <p:cNvSpPr>
              <a:spLocks noEditPoints="1"/>
            </p:cNvSpPr>
            <p:nvPr/>
          </p:nvSpPr>
          <p:spPr bwMode="auto">
            <a:xfrm>
              <a:off x="5939737" y="3158873"/>
              <a:ext cx="387324" cy="242170"/>
            </a:xfrm>
            <a:custGeom>
              <a:avLst/>
              <a:gdLst>
                <a:gd name="T0" fmla="*/ 350 w 523"/>
                <a:gd name="T1" fmla="*/ 327 h 327"/>
                <a:gd name="T2" fmla="*/ 523 w 523"/>
                <a:gd name="T3" fmla="*/ 327 h 327"/>
                <a:gd name="T4" fmla="*/ 523 w 523"/>
                <a:gd name="T5" fmla="*/ 0 h 327"/>
                <a:gd name="T6" fmla="*/ 260 w 523"/>
                <a:gd name="T7" fmla="*/ 0 h 327"/>
                <a:gd name="T8" fmla="*/ 260 w 523"/>
                <a:gd name="T9" fmla="*/ 40 h 327"/>
                <a:gd name="T10" fmla="*/ 476 w 523"/>
                <a:gd name="T11" fmla="*/ 40 h 327"/>
                <a:gd name="T12" fmla="*/ 476 w 523"/>
                <a:gd name="T13" fmla="*/ 286 h 327"/>
                <a:gd name="T14" fmla="*/ 348 w 523"/>
                <a:gd name="T15" fmla="*/ 286 h 327"/>
                <a:gd name="T16" fmla="*/ 260 w 523"/>
                <a:gd name="T17" fmla="*/ 286 h 327"/>
                <a:gd name="T18" fmla="*/ 260 w 523"/>
                <a:gd name="T19" fmla="*/ 327 h 327"/>
                <a:gd name="T20" fmla="*/ 350 w 523"/>
                <a:gd name="T21" fmla="*/ 327 h 327"/>
                <a:gd name="T22" fmla="*/ 260 w 523"/>
                <a:gd name="T23" fmla="*/ 0 h 327"/>
                <a:gd name="T24" fmla="*/ 0 w 523"/>
                <a:gd name="T25" fmla="*/ 0 h 327"/>
                <a:gd name="T26" fmla="*/ 0 w 523"/>
                <a:gd name="T27" fmla="*/ 327 h 327"/>
                <a:gd name="T28" fmla="*/ 173 w 523"/>
                <a:gd name="T29" fmla="*/ 327 h 327"/>
                <a:gd name="T30" fmla="*/ 260 w 523"/>
                <a:gd name="T31" fmla="*/ 327 h 327"/>
                <a:gd name="T32" fmla="*/ 260 w 523"/>
                <a:gd name="T33" fmla="*/ 286 h 327"/>
                <a:gd name="T34" fmla="*/ 173 w 523"/>
                <a:gd name="T35" fmla="*/ 286 h 327"/>
                <a:gd name="T36" fmla="*/ 48 w 523"/>
                <a:gd name="T37" fmla="*/ 286 h 327"/>
                <a:gd name="T38" fmla="*/ 48 w 523"/>
                <a:gd name="T39" fmla="*/ 286 h 327"/>
                <a:gd name="T40" fmla="*/ 48 w 523"/>
                <a:gd name="T41" fmla="*/ 40 h 327"/>
                <a:gd name="T42" fmla="*/ 260 w 523"/>
                <a:gd name="T43" fmla="*/ 40 h 327"/>
                <a:gd name="T44" fmla="*/ 260 w 523"/>
                <a:gd name="T4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3" h="327">
                  <a:moveTo>
                    <a:pt x="350" y="327"/>
                  </a:moveTo>
                  <a:lnTo>
                    <a:pt x="523" y="327"/>
                  </a:lnTo>
                  <a:lnTo>
                    <a:pt x="523" y="0"/>
                  </a:lnTo>
                  <a:lnTo>
                    <a:pt x="260" y="0"/>
                  </a:lnTo>
                  <a:lnTo>
                    <a:pt x="260" y="40"/>
                  </a:lnTo>
                  <a:lnTo>
                    <a:pt x="476" y="40"/>
                  </a:lnTo>
                  <a:lnTo>
                    <a:pt x="476" y="286"/>
                  </a:lnTo>
                  <a:lnTo>
                    <a:pt x="348" y="286"/>
                  </a:lnTo>
                  <a:lnTo>
                    <a:pt x="260" y="286"/>
                  </a:lnTo>
                  <a:lnTo>
                    <a:pt x="260" y="327"/>
                  </a:lnTo>
                  <a:lnTo>
                    <a:pt x="350" y="327"/>
                  </a:lnTo>
                  <a:close/>
                  <a:moveTo>
                    <a:pt x="260" y="0"/>
                  </a:moveTo>
                  <a:lnTo>
                    <a:pt x="0" y="0"/>
                  </a:lnTo>
                  <a:lnTo>
                    <a:pt x="0" y="327"/>
                  </a:lnTo>
                  <a:lnTo>
                    <a:pt x="173" y="327"/>
                  </a:lnTo>
                  <a:lnTo>
                    <a:pt x="260" y="327"/>
                  </a:lnTo>
                  <a:lnTo>
                    <a:pt x="260" y="286"/>
                  </a:lnTo>
                  <a:lnTo>
                    <a:pt x="173" y="286"/>
                  </a:lnTo>
                  <a:lnTo>
                    <a:pt x="48" y="286"/>
                  </a:lnTo>
                  <a:lnTo>
                    <a:pt x="48" y="286"/>
                  </a:lnTo>
                  <a:lnTo>
                    <a:pt x="48" y="40"/>
                  </a:lnTo>
                  <a:lnTo>
                    <a:pt x="260" y="4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6038234" y="3470656"/>
              <a:ext cx="191070" cy="19255"/>
            </a:xfrm>
            <a:custGeom>
              <a:avLst/>
              <a:gdLst>
                <a:gd name="T0" fmla="*/ 0 w 258"/>
                <a:gd name="T1" fmla="*/ 0 h 26"/>
                <a:gd name="T2" fmla="*/ 0 w 258"/>
                <a:gd name="T3" fmla="*/ 26 h 26"/>
                <a:gd name="T4" fmla="*/ 258 w 258"/>
                <a:gd name="T5" fmla="*/ 26 h 26"/>
                <a:gd name="T6" fmla="*/ 258 w 258"/>
                <a:gd name="T7" fmla="*/ 0 h 26"/>
                <a:gd name="T8" fmla="*/ 222 w 258"/>
                <a:gd name="T9" fmla="*/ 0 h 26"/>
                <a:gd name="T10" fmla="*/ 35 w 258"/>
                <a:gd name="T11" fmla="*/ 0 h 26"/>
                <a:gd name="T12" fmla="*/ 0 w 258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6">
                  <a:moveTo>
                    <a:pt x="0" y="0"/>
                  </a:moveTo>
                  <a:lnTo>
                    <a:pt x="0" y="26"/>
                  </a:lnTo>
                  <a:lnTo>
                    <a:pt x="258" y="26"/>
                  </a:lnTo>
                  <a:lnTo>
                    <a:pt x="258" y="0"/>
                  </a:lnTo>
                  <a:lnTo>
                    <a:pt x="222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048626" y="2730105"/>
            <a:ext cx="508038" cy="508038"/>
            <a:chOff x="4223811" y="3178128"/>
            <a:chExt cx="508038" cy="5080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5" name="Freeform 97"/>
            <p:cNvSpPr>
              <a:spLocks noEditPoints="1"/>
            </p:cNvSpPr>
            <p:nvPr/>
          </p:nvSpPr>
          <p:spPr bwMode="auto">
            <a:xfrm>
              <a:off x="4223811" y="3178128"/>
              <a:ext cx="508038" cy="508038"/>
            </a:xfrm>
            <a:custGeom>
              <a:avLst/>
              <a:gdLst>
                <a:gd name="T0" fmla="*/ 145 w 290"/>
                <a:gd name="T1" fmla="*/ 0 h 290"/>
                <a:gd name="T2" fmla="*/ 248 w 290"/>
                <a:gd name="T3" fmla="*/ 42 h 290"/>
                <a:gd name="T4" fmla="*/ 290 w 290"/>
                <a:gd name="T5" fmla="*/ 145 h 290"/>
                <a:gd name="T6" fmla="*/ 248 w 290"/>
                <a:gd name="T7" fmla="*/ 248 h 290"/>
                <a:gd name="T8" fmla="*/ 145 w 290"/>
                <a:gd name="T9" fmla="*/ 290 h 290"/>
                <a:gd name="T10" fmla="*/ 145 w 290"/>
                <a:gd name="T11" fmla="*/ 266 h 290"/>
                <a:gd name="T12" fmla="*/ 231 w 290"/>
                <a:gd name="T13" fmla="*/ 231 h 290"/>
                <a:gd name="T14" fmla="*/ 266 w 290"/>
                <a:gd name="T15" fmla="*/ 145 h 290"/>
                <a:gd name="T16" fmla="*/ 231 w 290"/>
                <a:gd name="T17" fmla="*/ 59 h 290"/>
                <a:gd name="T18" fmla="*/ 145 w 290"/>
                <a:gd name="T19" fmla="*/ 24 h 290"/>
                <a:gd name="T20" fmla="*/ 145 w 290"/>
                <a:gd name="T21" fmla="*/ 0 h 290"/>
                <a:gd name="T22" fmla="*/ 145 w 290"/>
                <a:gd name="T23" fmla="*/ 290 h 290"/>
                <a:gd name="T24" fmla="*/ 42 w 290"/>
                <a:gd name="T25" fmla="*/ 248 h 290"/>
                <a:gd name="T26" fmla="*/ 0 w 290"/>
                <a:gd name="T27" fmla="*/ 145 h 290"/>
                <a:gd name="T28" fmla="*/ 42 w 290"/>
                <a:gd name="T29" fmla="*/ 42 h 290"/>
                <a:gd name="T30" fmla="*/ 145 w 290"/>
                <a:gd name="T31" fmla="*/ 0 h 290"/>
                <a:gd name="T32" fmla="*/ 145 w 290"/>
                <a:gd name="T33" fmla="*/ 24 h 290"/>
                <a:gd name="T34" fmla="*/ 59 w 290"/>
                <a:gd name="T35" fmla="*/ 59 h 290"/>
                <a:gd name="T36" fmla="*/ 24 w 290"/>
                <a:gd name="T37" fmla="*/ 145 h 290"/>
                <a:gd name="T38" fmla="*/ 59 w 290"/>
                <a:gd name="T39" fmla="*/ 231 h 290"/>
                <a:gd name="T40" fmla="*/ 145 w 290"/>
                <a:gd name="T41" fmla="*/ 266 h 290"/>
                <a:gd name="T42" fmla="*/ 145 w 290"/>
                <a:gd name="T4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0" h="290">
                  <a:moveTo>
                    <a:pt x="145" y="0"/>
                  </a:moveTo>
                  <a:cubicBezTo>
                    <a:pt x="185" y="0"/>
                    <a:pt x="222" y="16"/>
                    <a:pt x="248" y="42"/>
                  </a:cubicBezTo>
                  <a:cubicBezTo>
                    <a:pt x="274" y="68"/>
                    <a:pt x="290" y="105"/>
                    <a:pt x="290" y="145"/>
                  </a:cubicBezTo>
                  <a:cubicBezTo>
                    <a:pt x="290" y="185"/>
                    <a:pt x="274" y="221"/>
                    <a:pt x="248" y="248"/>
                  </a:cubicBezTo>
                  <a:cubicBezTo>
                    <a:pt x="222" y="274"/>
                    <a:pt x="185" y="290"/>
                    <a:pt x="145" y="290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79" y="266"/>
                    <a:pt x="209" y="252"/>
                    <a:pt x="231" y="231"/>
                  </a:cubicBezTo>
                  <a:cubicBezTo>
                    <a:pt x="253" y="209"/>
                    <a:pt x="266" y="178"/>
                    <a:pt x="266" y="145"/>
                  </a:cubicBezTo>
                  <a:cubicBezTo>
                    <a:pt x="266" y="111"/>
                    <a:pt x="253" y="81"/>
                    <a:pt x="231" y="59"/>
                  </a:cubicBezTo>
                  <a:cubicBezTo>
                    <a:pt x="209" y="37"/>
                    <a:pt x="179" y="24"/>
                    <a:pt x="145" y="24"/>
                  </a:cubicBezTo>
                  <a:lnTo>
                    <a:pt x="145" y="0"/>
                  </a:lnTo>
                  <a:close/>
                  <a:moveTo>
                    <a:pt x="145" y="290"/>
                  </a:moveTo>
                  <a:cubicBezTo>
                    <a:pt x="105" y="290"/>
                    <a:pt x="69" y="274"/>
                    <a:pt x="42" y="248"/>
                  </a:cubicBezTo>
                  <a:cubicBezTo>
                    <a:pt x="16" y="221"/>
                    <a:pt x="0" y="185"/>
                    <a:pt x="0" y="145"/>
                  </a:cubicBezTo>
                  <a:cubicBezTo>
                    <a:pt x="0" y="105"/>
                    <a:pt x="16" y="68"/>
                    <a:pt x="42" y="42"/>
                  </a:cubicBezTo>
                  <a:cubicBezTo>
                    <a:pt x="69" y="16"/>
                    <a:pt x="105" y="0"/>
                    <a:pt x="145" y="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12" y="24"/>
                    <a:pt x="81" y="37"/>
                    <a:pt x="59" y="59"/>
                  </a:cubicBezTo>
                  <a:cubicBezTo>
                    <a:pt x="38" y="81"/>
                    <a:pt x="24" y="111"/>
                    <a:pt x="24" y="145"/>
                  </a:cubicBezTo>
                  <a:cubicBezTo>
                    <a:pt x="24" y="178"/>
                    <a:pt x="38" y="209"/>
                    <a:pt x="59" y="231"/>
                  </a:cubicBezTo>
                  <a:cubicBezTo>
                    <a:pt x="81" y="252"/>
                    <a:pt x="112" y="266"/>
                    <a:pt x="145" y="266"/>
                  </a:cubicBezTo>
                  <a:lnTo>
                    <a:pt x="145" y="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245289" y="3199604"/>
              <a:ext cx="465825" cy="465825"/>
              <a:chOff x="4245289" y="3199604"/>
              <a:chExt cx="465825" cy="465825"/>
            </a:xfrm>
          </p:grpSpPr>
          <p:sp>
            <p:nvSpPr>
              <p:cNvPr id="67" name="Oval 98"/>
              <p:cNvSpPr>
                <a:spLocks noChangeArrowheads="1"/>
              </p:cNvSpPr>
              <p:nvPr/>
            </p:nvSpPr>
            <p:spPr bwMode="auto">
              <a:xfrm>
                <a:off x="4245289" y="3199604"/>
                <a:ext cx="465825" cy="465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99"/>
              <p:cNvSpPr>
                <a:spLocks noEditPoints="1"/>
              </p:cNvSpPr>
              <p:nvPr/>
            </p:nvSpPr>
            <p:spPr bwMode="auto">
              <a:xfrm>
                <a:off x="4334159" y="3274403"/>
                <a:ext cx="288826" cy="270312"/>
              </a:xfrm>
              <a:custGeom>
                <a:avLst/>
                <a:gdLst>
                  <a:gd name="T0" fmla="*/ 148 w 165"/>
                  <a:gd name="T1" fmla="*/ 25 h 154"/>
                  <a:gd name="T2" fmla="*/ 123 w 165"/>
                  <a:gd name="T3" fmla="*/ 0 h 154"/>
                  <a:gd name="T4" fmla="*/ 82 w 165"/>
                  <a:gd name="T5" fmla="*/ 0 h 154"/>
                  <a:gd name="T6" fmla="*/ 82 w 165"/>
                  <a:gd name="T7" fmla="*/ 20 h 154"/>
                  <a:gd name="T8" fmla="*/ 123 w 165"/>
                  <a:gd name="T9" fmla="*/ 20 h 154"/>
                  <a:gd name="T10" fmla="*/ 128 w 165"/>
                  <a:gd name="T11" fmla="*/ 25 h 154"/>
                  <a:gd name="T12" fmla="*/ 128 w 165"/>
                  <a:gd name="T13" fmla="*/ 66 h 154"/>
                  <a:gd name="T14" fmla="*/ 82 w 165"/>
                  <a:gd name="T15" fmla="*/ 66 h 154"/>
                  <a:gd name="T16" fmla="*/ 82 w 165"/>
                  <a:gd name="T17" fmla="*/ 85 h 154"/>
                  <a:gd name="T18" fmla="*/ 82 w 165"/>
                  <a:gd name="T19" fmla="*/ 85 h 154"/>
                  <a:gd name="T20" fmla="*/ 97 w 165"/>
                  <a:gd name="T21" fmla="*/ 100 h 154"/>
                  <a:gd name="T22" fmla="*/ 91 w 165"/>
                  <a:gd name="T23" fmla="*/ 112 h 154"/>
                  <a:gd name="T24" fmla="*/ 89 w 165"/>
                  <a:gd name="T25" fmla="*/ 114 h 154"/>
                  <a:gd name="T26" fmla="*/ 89 w 165"/>
                  <a:gd name="T27" fmla="*/ 132 h 154"/>
                  <a:gd name="T28" fmla="*/ 89 w 165"/>
                  <a:gd name="T29" fmla="*/ 136 h 154"/>
                  <a:gd name="T30" fmla="*/ 89 w 165"/>
                  <a:gd name="T31" fmla="*/ 136 h 154"/>
                  <a:gd name="T32" fmla="*/ 82 w 165"/>
                  <a:gd name="T33" fmla="*/ 136 h 154"/>
                  <a:gd name="T34" fmla="*/ 82 w 165"/>
                  <a:gd name="T35" fmla="*/ 154 h 154"/>
                  <a:gd name="T36" fmla="*/ 165 w 165"/>
                  <a:gd name="T37" fmla="*/ 154 h 154"/>
                  <a:gd name="T38" fmla="*/ 165 w 165"/>
                  <a:gd name="T39" fmla="*/ 66 h 154"/>
                  <a:gd name="T40" fmla="*/ 148 w 165"/>
                  <a:gd name="T41" fmla="*/ 66 h 154"/>
                  <a:gd name="T42" fmla="*/ 148 w 165"/>
                  <a:gd name="T43" fmla="*/ 25 h 154"/>
                  <a:gd name="T44" fmla="*/ 82 w 165"/>
                  <a:gd name="T45" fmla="*/ 0 h 154"/>
                  <a:gd name="T46" fmla="*/ 41 w 165"/>
                  <a:gd name="T47" fmla="*/ 0 h 154"/>
                  <a:gd name="T48" fmla="*/ 16 w 165"/>
                  <a:gd name="T49" fmla="*/ 25 h 154"/>
                  <a:gd name="T50" fmla="*/ 16 w 165"/>
                  <a:gd name="T51" fmla="*/ 66 h 154"/>
                  <a:gd name="T52" fmla="*/ 0 w 165"/>
                  <a:gd name="T53" fmla="*/ 66 h 154"/>
                  <a:gd name="T54" fmla="*/ 0 w 165"/>
                  <a:gd name="T55" fmla="*/ 154 h 154"/>
                  <a:gd name="T56" fmla="*/ 82 w 165"/>
                  <a:gd name="T57" fmla="*/ 154 h 154"/>
                  <a:gd name="T58" fmla="*/ 82 w 165"/>
                  <a:gd name="T59" fmla="*/ 136 h 154"/>
                  <a:gd name="T60" fmla="*/ 76 w 165"/>
                  <a:gd name="T61" fmla="*/ 136 h 154"/>
                  <a:gd name="T62" fmla="*/ 76 w 165"/>
                  <a:gd name="T63" fmla="*/ 132 h 154"/>
                  <a:gd name="T64" fmla="*/ 76 w 165"/>
                  <a:gd name="T65" fmla="*/ 114 h 154"/>
                  <a:gd name="T66" fmla="*/ 73 w 165"/>
                  <a:gd name="T67" fmla="*/ 112 h 154"/>
                  <a:gd name="T68" fmla="*/ 67 w 165"/>
                  <a:gd name="T69" fmla="*/ 100 h 154"/>
                  <a:gd name="T70" fmla="*/ 82 w 165"/>
                  <a:gd name="T71" fmla="*/ 85 h 154"/>
                  <a:gd name="T72" fmla="*/ 82 w 165"/>
                  <a:gd name="T73" fmla="*/ 66 h 154"/>
                  <a:gd name="T74" fmla="*/ 36 w 165"/>
                  <a:gd name="T75" fmla="*/ 66 h 154"/>
                  <a:gd name="T76" fmla="*/ 36 w 165"/>
                  <a:gd name="T77" fmla="*/ 66 h 154"/>
                  <a:gd name="T78" fmla="*/ 36 w 165"/>
                  <a:gd name="T79" fmla="*/ 25 h 154"/>
                  <a:gd name="T80" fmla="*/ 41 w 165"/>
                  <a:gd name="T81" fmla="*/ 20 h 154"/>
                  <a:gd name="T82" fmla="*/ 82 w 165"/>
                  <a:gd name="T83" fmla="*/ 20 h 154"/>
                  <a:gd name="T84" fmla="*/ 82 w 165"/>
                  <a:gd name="T8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5" h="154">
                    <a:moveTo>
                      <a:pt x="148" y="25"/>
                    </a:moveTo>
                    <a:cubicBezTo>
                      <a:pt x="148" y="11"/>
                      <a:pt x="137" y="0"/>
                      <a:pt x="1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6" y="20"/>
                      <a:pt x="128" y="22"/>
                      <a:pt x="128" y="25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90" y="85"/>
                      <a:pt x="97" y="92"/>
                      <a:pt x="97" y="100"/>
                    </a:cubicBezTo>
                    <a:cubicBezTo>
                      <a:pt x="97" y="105"/>
                      <a:pt x="95" y="110"/>
                      <a:pt x="91" y="112"/>
                    </a:cubicBezTo>
                    <a:cubicBezTo>
                      <a:pt x="90" y="113"/>
                      <a:pt x="89" y="113"/>
                      <a:pt x="89" y="114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165" y="154"/>
                      <a:pt x="165" y="154"/>
                      <a:pt x="165" y="154"/>
                    </a:cubicBezTo>
                    <a:cubicBezTo>
                      <a:pt x="165" y="66"/>
                      <a:pt x="165" y="66"/>
                      <a:pt x="165" y="66"/>
                    </a:cubicBezTo>
                    <a:cubicBezTo>
                      <a:pt x="148" y="66"/>
                      <a:pt x="148" y="66"/>
                      <a:pt x="148" y="66"/>
                    </a:cubicBezTo>
                    <a:lnTo>
                      <a:pt x="148" y="25"/>
                    </a:lnTo>
                    <a:close/>
                    <a:moveTo>
                      <a:pt x="82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27" y="0"/>
                      <a:pt x="16" y="11"/>
                      <a:pt x="16" y="2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6" y="132"/>
                      <a:pt x="76" y="132"/>
                      <a:pt x="76" y="132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5" y="113"/>
                      <a:pt x="74" y="113"/>
                      <a:pt x="73" y="112"/>
                    </a:cubicBezTo>
                    <a:cubicBezTo>
                      <a:pt x="70" y="110"/>
                      <a:pt x="67" y="105"/>
                      <a:pt x="67" y="100"/>
                    </a:cubicBezTo>
                    <a:cubicBezTo>
                      <a:pt x="67" y="92"/>
                      <a:pt x="74" y="85"/>
                      <a:pt x="82" y="85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2"/>
                      <a:pt x="38" y="20"/>
                      <a:pt x="41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8079369" y="2925608"/>
            <a:ext cx="382140" cy="381399"/>
            <a:chOff x="7578640" y="2742667"/>
            <a:chExt cx="382140" cy="38139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0" name="Freeform 103"/>
            <p:cNvSpPr>
              <a:spLocks noEditPoints="1"/>
            </p:cNvSpPr>
            <p:nvPr/>
          </p:nvSpPr>
          <p:spPr bwMode="auto">
            <a:xfrm>
              <a:off x="7578640" y="2742667"/>
              <a:ext cx="382140" cy="381399"/>
            </a:xfrm>
            <a:custGeom>
              <a:avLst/>
              <a:gdLst>
                <a:gd name="T0" fmla="*/ 109 w 218"/>
                <a:gd name="T1" fmla="*/ 0 h 218"/>
                <a:gd name="T2" fmla="*/ 186 w 218"/>
                <a:gd name="T3" fmla="*/ 32 h 218"/>
                <a:gd name="T4" fmla="*/ 218 w 218"/>
                <a:gd name="T5" fmla="*/ 109 h 218"/>
                <a:gd name="T6" fmla="*/ 186 w 218"/>
                <a:gd name="T7" fmla="*/ 186 h 218"/>
                <a:gd name="T8" fmla="*/ 109 w 218"/>
                <a:gd name="T9" fmla="*/ 218 h 218"/>
                <a:gd name="T10" fmla="*/ 109 w 218"/>
                <a:gd name="T11" fmla="*/ 218 h 218"/>
                <a:gd name="T12" fmla="*/ 109 w 218"/>
                <a:gd name="T13" fmla="*/ 194 h 218"/>
                <a:gd name="T14" fmla="*/ 109 w 218"/>
                <a:gd name="T15" fmla="*/ 194 h 218"/>
                <a:gd name="T16" fmla="*/ 169 w 218"/>
                <a:gd name="T17" fmla="*/ 169 h 218"/>
                <a:gd name="T18" fmla="*/ 194 w 218"/>
                <a:gd name="T19" fmla="*/ 109 h 218"/>
                <a:gd name="T20" fmla="*/ 169 w 218"/>
                <a:gd name="T21" fmla="*/ 49 h 218"/>
                <a:gd name="T22" fmla="*/ 109 w 218"/>
                <a:gd name="T23" fmla="*/ 24 h 218"/>
                <a:gd name="T24" fmla="*/ 109 w 218"/>
                <a:gd name="T25" fmla="*/ 24 h 218"/>
                <a:gd name="T26" fmla="*/ 109 w 218"/>
                <a:gd name="T27" fmla="*/ 0 h 218"/>
                <a:gd name="T28" fmla="*/ 109 w 218"/>
                <a:gd name="T29" fmla="*/ 218 h 218"/>
                <a:gd name="T30" fmla="*/ 32 w 218"/>
                <a:gd name="T31" fmla="*/ 186 h 218"/>
                <a:gd name="T32" fmla="*/ 0 w 218"/>
                <a:gd name="T33" fmla="*/ 109 h 218"/>
                <a:gd name="T34" fmla="*/ 32 w 218"/>
                <a:gd name="T35" fmla="*/ 32 h 218"/>
                <a:gd name="T36" fmla="*/ 109 w 218"/>
                <a:gd name="T37" fmla="*/ 0 h 218"/>
                <a:gd name="T38" fmla="*/ 109 w 218"/>
                <a:gd name="T39" fmla="*/ 24 h 218"/>
                <a:gd name="T40" fmla="*/ 49 w 218"/>
                <a:gd name="T41" fmla="*/ 49 h 218"/>
                <a:gd name="T42" fmla="*/ 24 w 218"/>
                <a:gd name="T43" fmla="*/ 109 h 218"/>
                <a:gd name="T44" fmla="*/ 49 w 218"/>
                <a:gd name="T45" fmla="*/ 169 h 218"/>
                <a:gd name="T46" fmla="*/ 109 w 218"/>
                <a:gd name="T47" fmla="*/ 194 h 218"/>
                <a:gd name="T48" fmla="*/ 109 w 218"/>
                <a:gd name="T4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8" h="218">
                  <a:moveTo>
                    <a:pt x="109" y="0"/>
                  </a:moveTo>
                  <a:cubicBezTo>
                    <a:pt x="139" y="0"/>
                    <a:pt x="166" y="12"/>
                    <a:pt x="186" y="32"/>
                  </a:cubicBezTo>
                  <a:cubicBezTo>
                    <a:pt x="205" y="52"/>
                    <a:pt x="218" y="79"/>
                    <a:pt x="218" y="109"/>
                  </a:cubicBezTo>
                  <a:cubicBezTo>
                    <a:pt x="218" y="139"/>
                    <a:pt x="205" y="166"/>
                    <a:pt x="186" y="186"/>
                  </a:cubicBezTo>
                  <a:cubicBezTo>
                    <a:pt x="166" y="206"/>
                    <a:pt x="139" y="218"/>
                    <a:pt x="109" y="218"/>
                  </a:cubicBezTo>
                  <a:cubicBezTo>
                    <a:pt x="109" y="218"/>
                    <a:pt x="109" y="218"/>
                    <a:pt x="109" y="218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32" y="194"/>
                    <a:pt x="153" y="184"/>
                    <a:pt x="169" y="169"/>
                  </a:cubicBezTo>
                  <a:cubicBezTo>
                    <a:pt x="184" y="154"/>
                    <a:pt x="194" y="132"/>
                    <a:pt x="194" y="109"/>
                  </a:cubicBezTo>
                  <a:cubicBezTo>
                    <a:pt x="194" y="86"/>
                    <a:pt x="184" y="64"/>
                    <a:pt x="169" y="49"/>
                  </a:cubicBezTo>
                  <a:cubicBezTo>
                    <a:pt x="153" y="34"/>
                    <a:pt x="132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109" y="218"/>
                  </a:moveTo>
                  <a:cubicBezTo>
                    <a:pt x="79" y="218"/>
                    <a:pt x="51" y="206"/>
                    <a:pt x="32" y="186"/>
                  </a:cubicBezTo>
                  <a:cubicBezTo>
                    <a:pt x="12" y="166"/>
                    <a:pt x="0" y="139"/>
                    <a:pt x="0" y="109"/>
                  </a:cubicBezTo>
                  <a:cubicBezTo>
                    <a:pt x="0" y="79"/>
                    <a:pt x="12" y="52"/>
                    <a:pt x="32" y="32"/>
                  </a:cubicBezTo>
                  <a:cubicBezTo>
                    <a:pt x="51" y="12"/>
                    <a:pt x="79" y="0"/>
                    <a:pt x="109" y="0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85" y="24"/>
                    <a:pt x="64" y="34"/>
                    <a:pt x="49" y="49"/>
                  </a:cubicBezTo>
                  <a:cubicBezTo>
                    <a:pt x="33" y="64"/>
                    <a:pt x="24" y="86"/>
                    <a:pt x="24" y="109"/>
                  </a:cubicBezTo>
                  <a:cubicBezTo>
                    <a:pt x="24" y="132"/>
                    <a:pt x="33" y="154"/>
                    <a:pt x="49" y="169"/>
                  </a:cubicBezTo>
                  <a:cubicBezTo>
                    <a:pt x="64" y="184"/>
                    <a:pt x="85" y="194"/>
                    <a:pt x="109" y="194"/>
                  </a:cubicBezTo>
                  <a:lnTo>
                    <a:pt x="109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104"/>
            <p:cNvSpPr>
              <a:spLocks noChangeArrowheads="1"/>
            </p:cNvSpPr>
            <p:nvPr/>
          </p:nvSpPr>
          <p:spPr bwMode="auto">
            <a:xfrm>
              <a:off x="7600118" y="2763404"/>
              <a:ext cx="339185" cy="3399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105"/>
            <p:cNvSpPr>
              <a:spLocks noChangeArrowheads="1"/>
            </p:cNvSpPr>
            <p:nvPr/>
          </p:nvSpPr>
          <p:spPr bwMode="auto">
            <a:xfrm>
              <a:off x="7803038" y="2882636"/>
              <a:ext cx="56285" cy="577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06"/>
            <p:cNvSpPr>
              <a:spLocks noEditPoints="1"/>
            </p:cNvSpPr>
            <p:nvPr/>
          </p:nvSpPr>
          <p:spPr bwMode="auto">
            <a:xfrm>
              <a:off x="7776376" y="2855975"/>
              <a:ext cx="108865" cy="157744"/>
            </a:xfrm>
            <a:custGeom>
              <a:avLst/>
              <a:gdLst>
                <a:gd name="T0" fmla="*/ 62 w 62"/>
                <a:gd name="T1" fmla="*/ 0 h 90"/>
                <a:gd name="T2" fmla="*/ 31 w 62"/>
                <a:gd name="T3" fmla="*/ 0 h 90"/>
                <a:gd name="T4" fmla="*/ 31 w 62"/>
                <a:gd name="T5" fmla="*/ 7 h 90"/>
                <a:gd name="T6" fmla="*/ 31 w 62"/>
                <a:gd name="T7" fmla="*/ 7 h 90"/>
                <a:gd name="T8" fmla="*/ 55 w 62"/>
                <a:gd name="T9" fmla="*/ 31 h 90"/>
                <a:gd name="T10" fmla="*/ 31 w 62"/>
                <a:gd name="T11" fmla="*/ 55 h 90"/>
                <a:gd name="T12" fmla="*/ 31 w 62"/>
                <a:gd name="T13" fmla="*/ 55 h 90"/>
                <a:gd name="T14" fmla="*/ 31 w 62"/>
                <a:gd name="T15" fmla="*/ 55 h 90"/>
                <a:gd name="T16" fmla="*/ 31 w 62"/>
                <a:gd name="T17" fmla="*/ 66 h 90"/>
                <a:gd name="T18" fmla="*/ 31 w 62"/>
                <a:gd name="T19" fmla="*/ 66 h 90"/>
                <a:gd name="T20" fmla="*/ 39 w 62"/>
                <a:gd name="T21" fmla="*/ 74 h 90"/>
                <a:gd name="T22" fmla="*/ 31 w 62"/>
                <a:gd name="T23" fmla="*/ 82 h 90"/>
                <a:gd name="T24" fmla="*/ 31 w 62"/>
                <a:gd name="T25" fmla="*/ 82 h 90"/>
                <a:gd name="T26" fmla="*/ 31 w 62"/>
                <a:gd name="T27" fmla="*/ 82 h 90"/>
                <a:gd name="T28" fmla="*/ 31 w 62"/>
                <a:gd name="T29" fmla="*/ 90 h 90"/>
                <a:gd name="T30" fmla="*/ 62 w 62"/>
                <a:gd name="T31" fmla="*/ 90 h 90"/>
                <a:gd name="T32" fmla="*/ 62 w 62"/>
                <a:gd name="T33" fmla="*/ 0 h 90"/>
                <a:gd name="T34" fmla="*/ 31 w 62"/>
                <a:gd name="T35" fmla="*/ 0 h 90"/>
                <a:gd name="T36" fmla="*/ 0 w 62"/>
                <a:gd name="T37" fmla="*/ 0 h 90"/>
                <a:gd name="T38" fmla="*/ 0 w 62"/>
                <a:gd name="T39" fmla="*/ 90 h 90"/>
                <a:gd name="T40" fmla="*/ 31 w 62"/>
                <a:gd name="T41" fmla="*/ 90 h 90"/>
                <a:gd name="T42" fmla="*/ 31 w 62"/>
                <a:gd name="T43" fmla="*/ 82 h 90"/>
                <a:gd name="T44" fmla="*/ 23 w 62"/>
                <a:gd name="T45" fmla="*/ 74 h 90"/>
                <a:gd name="T46" fmla="*/ 31 w 62"/>
                <a:gd name="T47" fmla="*/ 66 h 90"/>
                <a:gd name="T48" fmla="*/ 31 w 62"/>
                <a:gd name="T49" fmla="*/ 55 h 90"/>
                <a:gd name="T50" fmla="*/ 7 w 62"/>
                <a:gd name="T51" fmla="*/ 31 h 90"/>
                <a:gd name="T52" fmla="*/ 31 w 62"/>
                <a:gd name="T53" fmla="*/ 7 h 90"/>
                <a:gd name="T54" fmla="*/ 31 w 62"/>
                <a:gd name="T5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90">
                  <a:moveTo>
                    <a:pt x="6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44" y="7"/>
                    <a:pt x="55" y="18"/>
                    <a:pt x="55" y="31"/>
                  </a:cubicBezTo>
                  <a:cubicBezTo>
                    <a:pt x="55" y="44"/>
                    <a:pt x="44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5" y="66"/>
                    <a:pt x="39" y="69"/>
                    <a:pt x="39" y="74"/>
                  </a:cubicBezTo>
                  <a:cubicBezTo>
                    <a:pt x="39" y="78"/>
                    <a:pt x="35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62" y="90"/>
                    <a:pt x="62" y="90"/>
                    <a:pt x="62" y="90"/>
                  </a:cubicBezTo>
                  <a:lnTo>
                    <a:pt x="62" y="0"/>
                  </a:lnTo>
                  <a:close/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6" y="82"/>
                    <a:pt x="23" y="78"/>
                    <a:pt x="23" y="74"/>
                  </a:cubicBezTo>
                  <a:cubicBezTo>
                    <a:pt x="23" y="69"/>
                    <a:pt x="26" y="66"/>
                    <a:pt x="31" y="6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18" y="55"/>
                    <a:pt x="7" y="44"/>
                    <a:pt x="7" y="31"/>
                  </a:cubicBezTo>
                  <a:cubicBezTo>
                    <a:pt x="7" y="18"/>
                    <a:pt x="18" y="7"/>
                    <a:pt x="31" y="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7666769" y="2838943"/>
              <a:ext cx="20736" cy="10368"/>
            </a:xfrm>
            <a:custGeom>
              <a:avLst/>
              <a:gdLst>
                <a:gd name="T0" fmla="*/ 12 w 12"/>
                <a:gd name="T1" fmla="*/ 5 h 6"/>
                <a:gd name="T2" fmla="*/ 7 w 12"/>
                <a:gd name="T3" fmla="*/ 0 h 6"/>
                <a:gd name="T4" fmla="*/ 5 w 12"/>
                <a:gd name="T5" fmla="*/ 0 h 6"/>
                <a:gd name="T6" fmla="*/ 0 w 12"/>
                <a:gd name="T7" fmla="*/ 5 h 6"/>
                <a:gd name="T8" fmla="*/ 0 w 12"/>
                <a:gd name="T9" fmla="*/ 6 h 6"/>
                <a:gd name="T10" fmla="*/ 12 w 12"/>
                <a:gd name="T11" fmla="*/ 6 h 6"/>
                <a:gd name="T12" fmla="*/ 12 w 12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12" y="5"/>
                  </a:moveTo>
                  <a:cubicBezTo>
                    <a:pt x="12" y="2"/>
                    <a:pt x="10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108"/>
            <p:cNvSpPr>
              <a:spLocks noEditPoints="1"/>
            </p:cNvSpPr>
            <p:nvPr/>
          </p:nvSpPr>
          <p:spPr bwMode="auto">
            <a:xfrm>
              <a:off x="7652699" y="2855975"/>
              <a:ext cx="108125" cy="157744"/>
            </a:xfrm>
            <a:custGeom>
              <a:avLst/>
              <a:gdLst>
                <a:gd name="T0" fmla="*/ 31 w 62"/>
                <a:gd name="T1" fmla="*/ 90 h 90"/>
                <a:gd name="T2" fmla="*/ 62 w 62"/>
                <a:gd name="T3" fmla="*/ 90 h 90"/>
                <a:gd name="T4" fmla="*/ 62 w 62"/>
                <a:gd name="T5" fmla="*/ 0 h 90"/>
                <a:gd name="T6" fmla="*/ 31 w 62"/>
                <a:gd name="T7" fmla="*/ 0 h 90"/>
                <a:gd name="T8" fmla="*/ 31 w 62"/>
                <a:gd name="T9" fmla="*/ 7 h 90"/>
                <a:gd name="T10" fmla="*/ 31 w 62"/>
                <a:gd name="T11" fmla="*/ 7 h 90"/>
                <a:gd name="T12" fmla="*/ 31 w 62"/>
                <a:gd name="T13" fmla="*/ 7 h 90"/>
                <a:gd name="T14" fmla="*/ 55 w 62"/>
                <a:gd name="T15" fmla="*/ 31 h 90"/>
                <a:gd name="T16" fmla="*/ 31 w 62"/>
                <a:gd name="T17" fmla="*/ 55 h 90"/>
                <a:gd name="T18" fmla="*/ 31 w 62"/>
                <a:gd name="T19" fmla="*/ 55 h 90"/>
                <a:gd name="T20" fmla="*/ 31 w 62"/>
                <a:gd name="T21" fmla="*/ 66 h 90"/>
                <a:gd name="T22" fmla="*/ 31 w 62"/>
                <a:gd name="T23" fmla="*/ 66 h 90"/>
                <a:gd name="T24" fmla="*/ 39 w 62"/>
                <a:gd name="T25" fmla="*/ 74 h 90"/>
                <a:gd name="T26" fmla="*/ 31 w 62"/>
                <a:gd name="T27" fmla="*/ 82 h 90"/>
                <a:gd name="T28" fmla="*/ 31 w 62"/>
                <a:gd name="T29" fmla="*/ 82 h 90"/>
                <a:gd name="T30" fmla="*/ 31 w 62"/>
                <a:gd name="T31" fmla="*/ 82 h 90"/>
                <a:gd name="T32" fmla="*/ 31 w 62"/>
                <a:gd name="T33" fmla="*/ 90 h 90"/>
                <a:gd name="T34" fmla="*/ 0 w 62"/>
                <a:gd name="T35" fmla="*/ 90 h 90"/>
                <a:gd name="T36" fmla="*/ 31 w 62"/>
                <a:gd name="T37" fmla="*/ 90 h 90"/>
                <a:gd name="T38" fmla="*/ 31 w 62"/>
                <a:gd name="T39" fmla="*/ 82 h 90"/>
                <a:gd name="T40" fmla="*/ 23 w 62"/>
                <a:gd name="T41" fmla="*/ 74 h 90"/>
                <a:gd name="T42" fmla="*/ 31 w 62"/>
                <a:gd name="T43" fmla="*/ 66 h 90"/>
                <a:gd name="T44" fmla="*/ 31 w 62"/>
                <a:gd name="T45" fmla="*/ 55 h 90"/>
                <a:gd name="T46" fmla="*/ 7 w 62"/>
                <a:gd name="T47" fmla="*/ 31 h 90"/>
                <a:gd name="T48" fmla="*/ 31 w 62"/>
                <a:gd name="T49" fmla="*/ 7 h 90"/>
                <a:gd name="T50" fmla="*/ 31 w 62"/>
                <a:gd name="T51" fmla="*/ 0 h 90"/>
                <a:gd name="T52" fmla="*/ 16 w 62"/>
                <a:gd name="T53" fmla="*/ 0 h 90"/>
                <a:gd name="T54" fmla="*/ 12 w 62"/>
                <a:gd name="T55" fmla="*/ 0 h 90"/>
                <a:gd name="T56" fmla="*/ 0 w 62"/>
                <a:gd name="T57" fmla="*/ 0 h 90"/>
                <a:gd name="T58" fmla="*/ 0 w 62"/>
                <a:gd name="T5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90">
                  <a:moveTo>
                    <a:pt x="31" y="90"/>
                  </a:moveTo>
                  <a:cubicBezTo>
                    <a:pt x="62" y="90"/>
                    <a:pt x="62" y="90"/>
                    <a:pt x="62" y="9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45" y="7"/>
                    <a:pt x="55" y="18"/>
                    <a:pt x="55" y="31"/>
                  </a:cubicBezTo>
                  <a:cubicBezTo>
                    <a:pt x="55" y="44"/>
                    <a:pt x="45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6" y="66"/>
                    <a:pt x="39" y="69"/>
                    <a:pt x="39" y="74"/>
                  </a:cubicBezTo>
                  <a:cubicBezTo>
                    <a:pt x="39" y="78"/>
                    <a:pt x="36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lnTo>
                    <a:pt x="31" y="90"/>
                  </a:lnTo>
                  <a:close/>
                  <a:moveTo>
                    <a:pt x="0" y="90"/>
                  </a:moveTo>
                  <a:cubicBezTo>
                    <a:pt x="31" y="90"/>
                    <a:pt x="31" y="90"/>
                    <a:pt x="31" y="90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7" y="82"/>
                    <a:pt x="23" y="78"/>
                    <a:pt x="23" y="74"/>
                  </a:cubicBezTo>
                  <a:cubicBezTo>
                    <a:pt x="23" y="69"/>
                    <a:pt x="27" y="66"/>
                    <a:pt x="31" y="6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18" y="55"/>
                    <a:pt x="7" y="44"/>
                    <a:pt x="7" y="31"/>
                  </a:cubicBezTo>
                  <a:cubicBezTo>
                    <a:pt x="7" y="18"/>
                    <a:pt x="18" y="7"/>
                    <a:pt x="31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109"/>
            <p:cNvSpPr>
              <a:spLocks noChangeArrowheads="1"/>
            </p:cNvSpPr>
            <p:nvPr/>
          </p:nvSpPr>
          <p:spPr bwMode="auto">
            <a:xfrm>
              <a:off x="7678619" y="2882636"/>
              <a:ext cx="57765" cy="577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571025" y="3122114"/>
            <a:ext cx="605795" cy="607276"/>
            <a:chOff x="4525227" y="2593810"/>
            <a:chExt cx="605795" cy="60727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8" name="Freeform 110"/>
            <p:cNvSpPr>
              <a:spLocks noEditPoints="1"/>
            </p:cNvSpPr>
            <p:nvPr/>
          </p:nvSpPr>
          <p:spPr bwMode="auto">
            <a:xfrm>
              <a:off x="4525227" y="2593810"/>
              <a:ext cx="605795" cy="607276"/>
            </a:xfrm>
            <a:custGeom>
              <a:avLst/>
              <a:gdLst>
                <a:gd name="T0" fmla="*/ 173 w 346"/>
                <a:gd name="T1" fmla="*/ 0 h 347"/>
                <a:gd name="T2" fmla="*/ 295 w 346"/>
                <a:gd name="T3" fmla="*/ 51 h 347"/>
                <a:gd name="T4" fmla="*/ 346 w 346"/>
                <a:gd name="T5" fmla="*/ 174 h 347"/>
                <a:gd name="T6" fmla="*/ 295 w 346"/>
                <a:gd name="T7" fmla="*/ 296 h 347"/>
                <a:gd name="T8" fmla="*/ 173 w 346"/>
                <a:gd name="T9" fmla="*/ 347 h 347"/>
                <a:gd name="T10" fmla="*/ 173 w 346"/>
                <a:gd name="T11" fmla="*/ 323 h 347"/>
                <a:gd name="T12" fmla="*/ 278 w 346"/>
                <a:gd name="T13" fmla="*/ 279 h 347"/>
                <a:gd name="T14" fmla="*/ 322 w 346"/>
                <a:gd name="T15" fmla="*/ 174 h 347"/>
                <a:gd name="T16" fmla="*/ 278 w 346"/>
                <a:gd name="T17" fmla="*/ 68 h 347"/>
                <a:gd name="T18" fmla="*/ 173 w 346"/>
                <a:gd name="T19" fmla="*/ 24 h 347"/>
                <a:gd name="T20" fmla="*/ 173 w 346"/>
                <a:gd name="T21" fmla="*/ 0 h 347"/>
                <a:gd name="T22" fmla="*/ 173 w 346"/>
                <a:gd name="T23" fmla="*/ 0 h 347"/>
                <a:gd name="T24" fmla="*/ 173 w 346"/>
                <a:gd name="T25" fmla="*/ 0 h 347"/>
                <a:gd name="T26" fmla="*/ 173 w 346"/>
                <a:gd name="T27" fmla="*/ 24 h 347"/>
                <a:gd name="T28" fmla="*/ 173 w 346"/>
                <a:gd name="T29" fmla="*/ 24 h 347"/>
                <a:gd name="T30" fmla="*/ 67 w 346"/>
                <a:gd name="T31" fmla="*/ 68 h 347"/>
                <a:gd name="T32" fmla="*/ 24 w 346"/>
                <a:gd name="T33" fmla="*/ 174 h 347"/>
                <a:gd name="T34" fmla="*/ 67 w 346"/>
                <a:gd name="T35" fmla="*/ 279 h 347"/>
                <a:gd name="T36" fmla="*/ 173 w 346"/>
                <a:gd name="T37" fmla="*/ 323 h 347"/>
                <a:gd name="T38" fmla="*/ 173 w 346"/>
                <a:gd name="T39" fmla="*/ 323 h 347"/>
                <a:gd name="T40" fmla="*/ 173 w 346"/>
                <a:gd name="T41" fmla="*/ 347 h 347"/>
                <a:gd name="T42" fmla="*/ 173 w 346"/>
                <a:gd name="T43" fmla="*/ 347 h 347"/>
                <a:gd name="T44" fmla="*/ 51 w 346"/>
                <a:gd name="T45" fmla="*/ 296 h 347"/>
                <a:gd name="T46" fmla="*/ 0 w 346"/>
                <a:gd name="T47" fmla="*/ 174 h 347"/>
                <a:gd name="T48" fmla="*/ 51 w 346"/>
                <a:gd name="T49" fmla="*/ 51 h 347"/>
                <a:gd name="T50" fmla="*/ 173 w 346"/>
                <a:gd name="T5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6" h="347">
                  <a:moveTo>
                    <a:pt x="173" y="0"/>
                  </a:moveTo>
                  <a:cubicBezTo>
                    <a:pt x="221" y="0"/>
                    <a:pt x="264" y="20"/>
                    <a:pt x="295" y="51"/>
                  </a:cubicBezTo>
                  <a:cubicBezTo>
                    <a:pt x="327" y="82"/>
                    <a:pt x="346" y="126"/>
                    <a:pt x="346" y="174"/>
                  </a:cubicBezTo>
                  <a:cubicBezTo>
                    <a:pt x="346" y="221"/>
                    <a:pt x="327" y="265"/>
                    <a:pt x="295" y="296"/>
                  </a:cubicBezTo>
                  <a:cubicBezTo>
                    <a:pt x="264" y="327"/>
                    <a:pt x="221" y="347"/>
                    <a:pt x="173" y="347"/>
                  </a:cubicBezTo>
                  <a:cubicBezTo>
                    <a:pt x="173" y="323"/>
                    <a:pt x="173" y="323"/>
                    <a:pt x="173" y="323"/>
                  </a:cubicBezTo>
                  <a:cubicBezTo>
                    <a:pt x="214" y="323"/>
                    <a:pt x="251" y="306"/>
                    <a:pt x="278" y="279"/>
                  </a:cubicBezTo>
                  <a:cubicBezTo>
                    <a:pt x="305" y="252"/>
                    <a:pt x="322" y="215"/>
                    <a:pt x="322" y="174"/>
                  </a:cubicBezTo>
                  <a:cubicBezTo>
                    <a:pt x="322" y="132"/>
                    <a:pt x="305" y="95"/>
                    <a:pt x="278" y="68"/>
                  </a:cubicBezTo>
                  <a:cubicBezTo>
                    <a:pt x="251" y="41"/>
                    <a:pt x="214" y="24"/>
                    <a:pt x="173" y="24"/>
                  </a:cubicBezTo>
                  <a:lnTo>
                    <a:pt x="173" y="0"/>
                  </a:lnTo>
                  <a:close/>
                  <a:moveTo>
                    <a:pt x="173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32" y="24"/>
                    <a:pt x="94" y="41"/>
                    <a:pt x="67" y="68"/>
                  </a:cubicBezTo>
                  <a:cubicBezTo>
                    <a:pt x="41" y="95"/>
                    <a:pt x="24" y="132"/>
                    <a:pt x="24" y="174"/>
                  </a:cubicBezTo>
                  <a:cubicBezTo>
                    <a:pt x="24" y="215"/>
                    <a:pt x="41" y="252"/>
                    <a:pt x="67" y="279"/>
                  </a:cubicBezTo>
                  <a:cubicBezTo>
                    <a:pt x="94" y="306"/>
                    <a:pt x="132" y="323"/>
                    <a:pt x="173" y="323"/>
                  </a:cubicBezTo>
                  <a:cubicBezTo>
                    <a:pt x="173" y="323"/>
                    <a:pt x="173" y="323"/>
                    <a:pt x="173" y="323"/>
                  </a:cubicBezTo>
                  <a:cubicBezTo>
                    <a:pt x="173" y="347"/>
                    <a:pt x="173" y="347"/>
                    <a:pt x="173" y="347"/>
                  </a:cubicBezTo>
                  <a:cubicBezTo>
                    <a:pt x="173" y="347"/>
                    <a:pt x="173" y="347"/>
                    <a:pt x="173" y="347"/>
                  </a:cubicBezTo>
                  <a:cubicBezTo>
                    <a:pt x="125" y="347"/>
                    <a:pt x="82" y="327"/>
                    <a:pt x="51" y="296"/>
                  </a:cubicBezTo>
                  <a:cubicBezTo>
                    <a:pt x="19" y="265"/>
                    <a:pt x="0" y="221"/>
                    <a:pt x="0" y="174"/>
                  </a:cubicBezTo>
                  <a:cubicBezTo>
                    <a:pt x="0" y="126"/>
                    <a:pt x="19" y="82"/>
                    <a:pt x="51" y="51"/>
                  </a:cubicBezTo>
                  <a:cubicBezTo>
                    <a:pt x="82" y="20"/>
                    <a:pt x="125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545963" y="2614546"/>
              <a:ext cx="564323" cy="565804"/>
              <a:chOff x="4545963" y="2614546"/>
              <a:chExt cx="564323" cy="565804"/>
            </a:xfrm>
          </p:grpSpPr>
          <p:sp>
            <p:nvSpPr>
              <p:cNvPr id="80" name="Oval 111"/>
              <p:cNvSpPr>
                <a:spLocks noChangeArrowheads="1"/>
              </p:cNvSpPr>
              <p:nvPr/>
            </p:nvSpPr>
            <p:spPr bwMode="auto">
              <a:xfrm>
                <a:off x="4545963" y="2614546"/>
                <a:ext cx="564323" cy="56580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2"/>
              <p:cNvSpPr>
                <a:spLocks noEditPoints="1"/>
              </p:cNvSpPr>
              <p:nvPr/>
            </p:nvSpPr>
            <p:spPr bwMode="auto">
              <a:xfrm>
                <a:off x="4622984" y="2703415"/>
                <a:ext cx="410282" cy="324375"/>
              </a:xfrm>
              <a:custGeom>
                <a:avLst/>
                <a:gdLst>
                  <a:gd name="T0" fmla="*/ 210 w 234"/>
                  <a:gd name="T1" fmla="*/ 42 h 185"/>
                  <a:gd name="T2" fmla="*/ 189 w 234"/>
                  <a:gd name="T3" fmla="*/ 42 h 185"/>
                  <a:gd name="T4" fmla="*/ 189 w 234"/>
                  <a:gd name="T5" fmla="*/ 53 h 185"/>
                  <a:gd name="T6" fmla="*/ 213 w 234"/>
                  <a:gd name="T7" fmla="*/ 105 h 185"/>
                  <a:gd name="T8" fmla="*/ 213 w 234"/>
                  <a:gd name="T9" fmla="*/ 129 h 185"/>
                  <a:gd name="T10" fmla="*/ 189 w 234"/>
                  <a:gd name="T11" fmla="*/ 185 h 185"/>
                  <a:gd name="T12" fmla="*/ 234 w 234"/>
                  <a:gd name="T13" fmla="*/ 175 h 185"/>
                  <a:gd name="T14" fmla="*/ 234 w 234"/>
                  <a:gd name="T15" fmla="*/ 67 h 185"/>
                  <a:gd name="T16" fmla="*/ 188 w 234"/>
                  <a:gd name="T17" fmla="*/ 0 h 185"/>
                  <a:gd name="T18" fmla="*/ 117 w 234"/>
                  <a:gd name="T19" fmla="*/ 15 h 185"/>
                  <a:gd name="T20" fmla="*/ 189 w 234"/>
                  <a:gd name="T21" fmla="*/ 42 h 185"/>
                  <a:gd name="T22" fmla="*/ 117 w 234"/>
                  <a:gd name="T23" fmla="*/ 148 h 185"/>
                  <a:gd name="T24" fmla="*/ 178 w 234"/>
                  <a:gd name="T25" fmla="*/ 175 h 185"/>
                  <a:gd name="T26" fmla="*/ 189 w 234"/>
                  <a:gd name="T27" fmla="*/ 185 h 185"/>
                  <a:gd name="T28" fmla="*/ 166 w 234"/>
                  <a:gd name="T29" fmla="*/ 129 h 185"/>
                  <a:gd name="T30" fmla="*/ 189 w 234"/>
                  <a:gd name="T31" fmla="*/ 105 h 185"/>
                  <a:gd name="T32" fmla="*/ 117 w 234"/>
                  <a:gd name="T33" fmla="*/ 53 h 185"/>
                  <a:gd name="T34" fmla="*/ 117 w 234"/>
                  <a:gd name="T35" fmla="*/ 0 h 185"/>
                  <a:gd name="T36" fmla="*/ 44 w 234"/>
                  <a:gd name="T37" fmla="*/ 2 h 185"/>
                  <a:gd name="T38" fmla="*/ 58 w 234"/>
                  <a:gd name="T39" fmla="*/ 15 h 185"/>
                  <a:gd name="T40" fmla="*/ 117 w 234"/>
                  <a:gd name="T41" fmla="*/ 15 h 185"/>
                  <a:gd name="T42" fmla="*/ 44 w 234"/>
                  <a:gd name="T43" fmla="*/ 185 h 185"/>
                  <a:gd name="T44" fmla="*/ 56 w 234"/>
                  <a:gd name="T45" fmla="*/ 175 h 185"/>
                  <a:gd name="T46" fmla="*/ 117 w 234"/>
                  <a:gd name="T47" fmla="*/ 148 h 185"/>
                  <a:gd name="T48" fmla="*/ 44 w 234"/>
                  <a:gd name="T49" fmla="*/ 53 h 185"/>
                  <a:gd name="T50" fmla="*/ 68 w 234"/>
                  <a:gd name="T51" fmla="*/ 105 h 185"/>
                  <a:gd name="T52" fmla="*/ 68 w 234"/>
                  <a:gd name="T53" fmla="*/ 129 h 185"/>
                  <a:gd name="T54" fmla="*/ 44 w 234"/>
                  <a:gd name="T55" fmla="*/ 185 h 185"/>
                  <a:gd name="T56" fmla="*/ 24 w 234"/>
                  <a:gd name="T57" fmla="*/ 42 h 185"/>
                  <a:gd name="T58" fmla="*/ 0 w 234"/>
                  <a:gd name="T59" fmla="*/ 142 h 185"/>
                  <a:gd name="T60" fmla="*/ 0 w 234"/>
                  <a:gd name="T61" fmla="*/ 175 h 185"/>
                  <a:gd name="T62" fmla="*/ 44 w 234"/>
                  <a:gd name="T63" fmla="*/ 185 h 185"/>
                  <a:gd name="T64" fmla="*/ 21 w 234"/>
                  <a:gd name="T65" fmla="*/ 129 h 185"/>
                  <a:gd name="T66" fmla="*/ 44 w 234"/>
                  <a:gd name="T67" fmla="*/ 105 h 185"/>
                  <a:gd name="T68" fmla="*/ 39 w 234"/>
                  <a:gd name="T69" fmla="*/ 53 h 185"/>
                  <a:gd name="T70" fmla="*/ 44 w 234"/>
                  <a:gd name="T71" fmla="*/ 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4" h="185">
                    <a:moveTo>
                      <a:pt x="234" y="67"/>
                    </a:moveTo>
                    <a:cubicBezTo>
                      <a:pt x="210" y="42"/>
                      <a:pt x="210" y="42"/>
                      <a:pt x="210" y="42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89" y="53"/>
                      <a:pt x="189" y="53"/>
                      <a:pt x="189" y="53"/>
                    </a:cubicBezTo>
                    <a:cubicBezTo>
                      <a:pt x="189" y="105"/>
                      <a:pt x="189" y="105"/>
                      <a:pt x="189" y="105"/>
                    </a:cubicBezTo>
                    <a:cubicBezTo>
                      <a:pt x="213" y="105"/>
                      <a:pt x="213" y="105"/>
                      <a:pt x="213" y="105"/>
                    </a:cubicBezTo>
                    <a:cubicBezTo>
                      <a:pt x="213" y="129"/>
                      <a:pt x="213" y="129"/>
                      <a:pt x="213" y="129"/>
                    </a:cubicBezTo>
                    <a:cubicBezTo>
                      <a:pt x="213" y="129"/>
                      <a:pt x="213" y="129"/>
                      <a:pt x="213" y="129"/>
                    </a:cubicBezTo>
                    <a:cubicBezTo>
                      <a:pt x="189" y="129"/>
                      <a:pt x="189" y="129"/>
                      <a:pt x="189" y="129"/>
                    </a:cubicBezTo>
                    <a:cubicBezTo>
                      <a:pt x="189" y="185"/>
                      <a:pt x="189" y="185"/>
                      <a:pt x="189" y="185"/>
                    </a:cubicBezTo>
                    <a:cubicBezTo>
                      <a:pt x="223" y="185"/>
                      <a:pt x="223" y="185"/>
                      <a:pt x="223" y="185"/>
                    </a:cubicBezTo>
                    <a:cubicBezTo>
                      <a:pt x="229" y="185"/>
                      <a:pt x="234" y="180"/>
                      <a:pt x="234" y="175"/>
                    </a:cubicBezTo>
                    <a:cubicBezTo>
                      <a:pt x="234" y="148"/>
                      <a:pt x="234" y="148"/>
                      <a:pt x="234" y="148"/>
                    </a:cubicBezTo>
                    <a:lnTo>
                      <a:pt x="234" y="67"/>
                    </a:lnTo>
                    <a:close/>
                    <a:moveTo>
                      <a:pt x="189" y="2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2"/>
                      <a:pt x="189" y="2"/>
                      <a:pt x="189" y="2"/>
                    </a:cubicBezTo>
                    <a:close/>
                    <a:moveTo>
                      <a:pt x="117" y="148"/>
                    </a:move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75"/>
                      <a:pt x="178" y="175"/>
                      <a:pt x="178" y="175"/>
                    </a:cubicBezTo>
                    <a:cubicBezTo>
                      <a:pt x="178" y="180"/>
                      <a:pt x="183" y="185"/>
                      <a:pt x="189" y="185"/>
                    </a:cubicBezTo>
                    <a:cubicBezTo>
                      <a:pt x="189" y="185"/>
                      <a:pt x="189" y="185"/>
                      <a:pt x="189" y="185"/>
                    </a:cubicBezTo>
                    <a:cubicBezTo>
                      <a:pt x="189" y="129"/>
                      <a:pt x="189" y="129"/>
                      <a:pt x="189" y="129"/>
                    </a:cubicBezTo>
                    <a:cubicBezTo>
                      <a:pt x="166" y="129"/>
                      <a:pt x="166" y="129"/>
                      <a:pt x="166" y="129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89" y="105"/>
                      <a:pt x="189" y="105"/>
                      <a:pt x="189" y="105"/>
                    </a:cubicBezTo>
                    <a:cubicBezTo>
                      <a:pt x="189" y="53"/>
                      <a:pt x="189" y="53"/>
                      <a:pt x="189" y="53"/>
                    </a:cubicBezTo>
                    <a:cubicBezTo>
                      <a:pt x="117" y="53"/>
                      <a:pt x="117" y="53"/>
                      <a:pt x="117" y="53"/>
                    </a:cubicBezTo>
                    <a:lnTo>
                      <a:pt x="117" y="148"/>
                    </a:lnTo>
                    <a:close/>
                    <a:moveTo>
                      <a:pt x="11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7" y="0"/>
                      <a:pt x="117" y="0"/>
                      <a:pt x="117" y="0"/>
                    </a:cubicBezTo>
                    <a:close/>
                    <a:moveTo>
                      <a:pt x="44" y="185"/>
                    </a:moveTo>
                    <a:cubicBezTo>
                      <a:pt x="45" y="185"/>
                      <a:pt x="45" y="185"/>
                      <a:pt x="45" y="185"/>
                    </a:cubicBezTo>
                    <a:cubicBezTo>
                      <a:pt x="51" y="185"/>
                      <a:pt x="56" y="180"/>
                      <a:pt x="56" y="175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117" y="148"/>
                      <a:pt x="117" y="148"/>
                      <a:pt x="117" y="148"/>
                    </a:cubicBezTo>
                    <a:cubicBezTo>
                      <a:pt x="117" y="53"/>
                      <a:pt x="117" y="53"/>
                      <a:pt x="117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68" y="105"/>
                      <a:pt x="68" y="105"/>
                      <a:pt x="68" y="105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44" y="129"/>
                      <a:pt x="44" y="129"/>
                      <a:pt x="44" y="129"/>
                    </a:cubicBezTo>
                    <a:lnTo>
                      <a:pt x="44" y="185"/>
                    </a:lnTo>
                    <a:close/>
                    <a:moveTo>
                      <a:pt x="44" y="2"/>
                    </a:moveTo>
                    <a:cubicBezTo>
                      <a:pt x="24" y="42"/>
                      <a:pt x="24" y="42"/>
                      <a:pt x="24" y="4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80"/>
                      <a:pt x="5" y="185"/>
                      <a:pt x="11" y="185"/>
                    </a:cubicBezTo>
                    <a:cubicBezTo>
                      <a:pt x="44" y="185"/>
                      <a:pt x="44" y="185"/>
                      <a:pt x="44" y="185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4" y="42"/>
                      <a:pt x="44" y="42"/>
                      <a:pt x="44" y="42"/>
                    </a:cubicBez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3620867" y="4050334"/>
            <a:ext cx="5492318" cy="2807666"/>
            <a:chOff x="3294383" y="4267152"/>
            <a:chExt cx="5603232" cy="2936401"/>
          </a:xfrm>
        </p:grpSpPr>
        <p:sp>
          <p:nvSpPr>
            <p:cNvPr id="83" name="Freeform 15"/>
            <p:cNvSpPr>
              <a:spLocks/>
            </p:cNvSpPr>
            <p:nvPr/>
          </p:nvSpPr>
          <p:spPr bwMode="auto">
            <a:xfrm>
              <a:off x="4915514" y="5946788"/>
              <a:ext cx="66652" cy="178480"/>
            </a:xfrm>
            <a:custGeom>
              <a:avLst/>
              <a:gdLst>
                <a:gd name="T0" fmla="*/ 12 w 38"/>
                <a:gd name="T1" fmla="*/ 102 h 102"/>
                <a:gd name="T2" fmla="*/ 17 w 38"/>
                <a:gd name="T3" fmla="*/ 97 h 102"/>
                <a:gd name="T4" fmla="*/ 38 w 38"/>
                <a:gd name="T5" fmla="*/ 6 h 102"/>
                <a:gd name="T6" fmla="*/ 4 w 38"/>
                <a:gd name="T7" fmla="*/ 50 h 102"/>
                <a:gd name="T8" fmla="*/ 12 w 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2">
                  <a:moveTo>
                    <a:pt x="12" y="102"/>
                  </a:moveTo>
                  <a:cubicBezTo>
                    <a:pt x="14" y="101"/>
                    <a:pt x="15" y="99"/>
                    <a:pt x="17" y="97"/>
                  </a:cubicBezTo>
                  <a:cubicBezTo>
                    <a:pt x="30" y="77"/>
                    <a:pt x="36" y="33"/>
                    <a:pt x="38" y="6"/>
                  </a:cubicBezTo>
                  <a:cubicBezTo>
                    <a:pt x="9" y="0"/>
                    <a:pt x="8" y="41"/>
                    <a:pt x="4" y="50"/>
                  </a:cubicBezTo>
                  <a:cubicBezTo>
                    <a:pt x="0" y="58"/>
                    <a:pt x="7" y="85"/>
                    <a:pt x="12" y="102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4739256" y="6093424"/>
              <a:ext cx="96275" cy="166631"/>
            </a:xfrm>
            <a:custGeom>
              <a:avLst/>
              <a:gdLst>
                <a:gd name="T0" fmla="*/ 3 w 55"/>
                <a:gd name="T1" fmla="*/ 95 h 95"/>
                <a:gd name="T2" fmla="*/ 9 w 55"/>
                <a:gd name="T3" fmla="*/ 93 h 95"/>
                <a:gd name="T4" fmla="*/ 55 w 55"/>
                <a:gd name="T5" fmla="*/ 21 h 95"/>
                <a:gd name="T6" fmla="*/ 42 w 55"/>
                <a:gd name="T7" fmla="*/ 8 h 95"/>
                <a:gd name="T8" fmla="*/ 8 w 55"/>
                <a:gd name="T9" fmla="*/ 47 h 95"/>
                <a:gd name="T10" fmla="*/ 3 w 55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95">
                  <a:moveTo>
                    <a:pt x="3" y="95"/>
                  </a:moveTo>
                  <a:cubicBezTo>
                    <a:pt x="5" y="95"/>
                    <a:pt x="7" y="94"/>
                    <a:pt x="9" y="93"/>
                  </a:cubicBezTo>
                  <a:cubicBezTo>
                    <a:pt x="38" y="77"/>
                    <a:pt x="52" y="34"/>
                    <a:pt x="55" y="21"/>
                  </a:cubicBezTo>
                  <a:cubicBezTo>
                    <a:pt x="52" y="17"/>
                    <a:pt x="47" y="13"/>
                    <a:pt x="42" y="8"/>
                  </a:cubicBezTo>
                  <a:cubicBezTo>
                    <a:pt x="33" y="0"/>
                    <a:pt x="15" y="37"/>
                    <a:pt x="8" y="47"/>
                  </a:cubicBezTo>
                  <a:cubicBezTo>
                    <a:pt x="3" y="55"/>
                    <a:pt x="0" y="78"/>
                    <a:pt x="3" y="95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2"/>
            <p:cNvSpPr>
              <a:spLocks/>
            </p:cNvSpPr>
            <p:nvPr/>
          </p:nvSpPr>
          <p:spPr bwMode="auto">
            <a:xfrm>
              <a:off x="4670382" y="5914944"/>
              <a:ext cx="315487" cy="373253"/>
            </a:xfrm>
            <a:custGeom>
              <a:avLst/>
              <a:gdLst>
                <a:gd name="T0" fmla="*/ 0 w 180"/>
                <a:gd name="T1" fmla="*/ 172 h 213"/>
                <a:gd name="T2" fmla="*/ 48 w 180"/>
                <a:gd name="T3" fmla="*/ 195 h 213"/>
                <a:gd name="T4" fmla="*/ 95 w 180"/>
                <a:gd name="T5" fmla="*/ 119 h 213"/>
                <a:gd name="T6" fmla="*/ 157 w 180"/>
                <a:gd name="T7" fmla="*/ 115 h 213"/>
                <a:gd name="T8" fmla="*/ 180 w 180"/>
                <a:gd name="T9" fmla="*/ 0 h 213"/>
                <a:gd name="T10" fmla="*/ 0 w 180"/>
                <a:gd name="T11" fmla="*/ 17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213">
                  <a:moveTo>
                    <a:pt x="0" y="172"/>
                  </a:moveTo>
                  <a:cubicBezTo>
                    <a:pt x="0" y="172"/>
                    <a:pt x="13" y="213"/>
                    <a:pt x="48" y="195"/>
                  </a:cubicBezTo>
                  <a:cubicBezTo>
                    <a:pt x="82" y="176"/>
                    <a:pt x="95" y="119"/>
                    <a:pt x="95" y="119"/>
                  </a:cubicBezTo>
                  <a:cubicBezTo>
                    <a:pt x="95" y="119"/>
                    <a:pt x="137" y="146"/>
                    <a:pt x="157" y="115"/>
                  </a:cubicBezTo>
                  <a:cubicBezTo>
                    <a:pt x="177" y="84"/>
                    <a:pt x="180" y="0"/>
                    <a:pt x="180" y="0"/>
                  </a:cubicBezTo>
                  <a:cubicBezTo>
                    <a:pt x="144" y="29"/>
                    <a:pt x="34" y="115"/>
                    <a:pt x="0" y="172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3362517" y="5198802"/>
              <a:ext cx="1976609" cy="2001790"/>
            </a:xfrm>
            <a:custGeom>
              <a:avLst/>
              <a:gdLst>
                <a:gd name="T0" fmla="*/ 285 w 1129"/>
                <a:gd name="T1" fmla="*/ 1143 h 1143"/>
                <a:gd name="T2" fmla="*/ 406 w 1129"/>
                <a:gd name="T3" fmla="*/ 1021 h 1143"/>
                <a:gd name="T4" fmla="*/ 695 w 1129"/>
                <a:gd name="T5" fmla="*/ 706 h 1143"/>
                <a:gd name="T6" fmla="*/ 747 w 1129"/>
                <a:gd name="T7" fmla="*/ 581 h 1143"/>
                <a:gd name="T8" fmla="*/ 795 w 1129"/>
                <a:gd name="T9" fmla="*/ 604 h 1143"/>
                <a:gd name="T10" fmla="*/ 842 w 1129"/>
                <a:gd name="T11" fmla="*/ 528 h 1143"/>
                <a:gd name="T12" fmla="*/ 904 w 1129"/>
                <a:gd name="T13" fmla="*/ 524 h 1143"/>
                <a:gd name="T14" fmla="*/ 927 w 1129"/>
                <a:gd name="T15" fmla="*/ 409 h 1143"/>
                <a:gd name="T16" fmla="*/ 1018 w 1129"/>
                <a:gd name="T17" fmla="*/ 331 h 1143"/>
                <a:gd name="T18" fmla="*/ 1073 w 1129"/>
                <a:gd name="T19" fmla="*/ 268 h 1143"/>
                <a:gd name="T20" fmla="*/ 1128 w 1129"/>
                <a:gd name="T21" fmla="*/ 230 h 1143"/>
                <a:gd name="T22" fmla="*/ 1049 w 1129"/>
                <a:gd name="T23" fmla="*/ 142 h 1143"/>
                <a:gd name="T24" fmla="*/ 918 w 1129"/>
                <a:gd name="T25" fmla="*/ 65 h 1143"/>
                <a:gd name="T26" fmla="*/ 774 w 1129"/>
                <a:gd name="T27" fmla="*/ 3 h 1143"/>
                <a:gd name="T28" fmla="*/ 598 w 1129"/>
                <a:gd name="T29" fmla="*/ 52 h 1143"/>
                <a:gd name="T30" fmla="*/ 379 w 1129"/>
                <a:gd name="T31" fmla="*/ 117 h 1143"/>
                <a:gd name="T32" fmla="*/ 324 w 1129"/>
                <a:gd name="T33" fmla="*/ 235 h 1143"/>
                <a:gd name="T34" fmla="*/ 232 w 1129"/>
                <a:gd name="T35" fmla="*/ 668 h 1143"/>
                <a:gd name="T36" fmla="*/ 0 w 1129"/>
                <a:gd name="T37" fmla="*/ 1042 h 1143"/>
                <a:gd name="T38" fmla="*/ 32 w 1129"/>
                <a:gd name="T39" fmla="*/ 1143 h 1143"/>
                <a:gd name="T40" fmla="*/ 285 w 1129"/>
                <a:gd name="T41" fmla="*/ 114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9" h="1143">
                  <a:moveTo>
                    <a:pt x="285" y="1143"/>
                  </a:moveTo>
                  <a:cubicBezTo>
                    <a:pt x="334" y="1103"/>
                    <a:pt x="375" y="1063"/>
                    <a:pt x="406" y="1021"/>
                  </a:cubicBezTo>
                  <a:cubicBezTo>
                    <a:pt x="505" y="888"/>
                    <a:pt x="587" y="832"/>
                    <a:pt x="695" y="706"/>
                  </a:cubicBezTo>
                  <a:cubicBezTo>
                    <a:pt x="724" y="674"/>
                    <a:pt x="747" y="581"/>
                    <a:pt x="747" y="581"/>
                  </a:cubicBezTo>
                  <a:cubicBezTo>
                    <a:pt x="747" y="581"/>
                    <a:pt x="760" y="622"/>
                    <a:pt x="795" y="604"/>
                  </a:cubicBezTo>
                  <a:cubicBezTo>
                    <a:pt x="829" y="585"/>
                    <a:pt x="842" y="528"/>
                    <a:pt x="842" y="528"/>
                  </a:cubicBezTo>
                  <a:cubicBezTo>
                    <a:pt x="842" y="528"/>
                    <a:pt x="884" y="555"/>
                    <a:pt x="904" y="524"/>
                  </a:cubicBezTo>
                  <a:cubicBezTo>
                    <a:pt x="924" y="493"/>
                    <a:pt x="927" y="409"/>
                    <a:pt x="927" y="409"/>
                  </a:cubicBezTo>
                  <a:cubicBezTo>
                    <a:pt x="927" y="409"/>
                    <a:pt x="977" y="370"/>
                    <a:pt x="1018" y="331"/>
                  </a:cubicBezTo>
                  <a:cubicBezTo>
                    <a:pt x="1059" y="293"/>
                    <a:pt x="1073" y="268"/>
                    <a:pt x="1073" y="268"/>
                  </a:cubicBezTo>
                  <a:cubicBezTo>
                    <a:pt x="1073" y="268"/>
                    <a:pt x="1129" y="260"/>
                    <a:pt x="1128" y="230"/>
                  </a:cubicBezTo>
                  <a:cubicBezTo>
                    <a:pt x="1127" y="200"/>
                    <a:pt x="1075" y="168"/>
                    <a:pt x="1049" y="142"/>
                  </a:cubicBezTo>
                  <a:cubicBezTo>
                    <a:pt x="1024" y="116"/>
                    <a:pt x="977" y="87"/>
                    <a:pt x="918" y="65"/>
                  </a:cubicBezTo>
                  <a:cubicBezTo>
                    <a:pt x="859" y="44"/>
                    <a:pt x="803" y="0"/>
                    <a:pt x="774" y="3"/>
                  </a:cubicBezTo>
                  <a:cubicBezTo>
                    <a:pt x="744" y="6"/>
                    <a:pt x="646" y="37"/>
                    <a:pt x="598" y="52"/>
                  </a:cubicBezTo>
                  <a:cubicBezTo>
                    <a:pt x="551" y="67"/>
                    <a:pt x="403" y="87"/>
                    <a:pt x="379" y="117"/>
                  </a:cubicBezTo>
                  <a:cubicBezTo>
                    <a:pt x="354" y="146"/>
                    <a:pt x="336" y="158"/>
                    <a:pt x="324" y="235"/>
                  </a:cubicBezTo>
                  <a:cubicBezTo>
                    <a:pt x="312" y="313"/>
                    <a:pt x="272" y="565"/>
                    <a:pt x="232" y="668"/>
                  </a:cubicBezTo>
                  <a:cubicBezTo>
                    <a:pt x="192" y="772"/>
                    <a:pt x="107" y="888"/>
                    <a:pt x="0" y="1042"/>
                  </a:cubicBezTo>
                  <a:cubicBezTo>
                    <a:pt x="32" y="1143"/>
                    <a:pt x="32" y="1143"/>
                    <a:pt x="32" y="1143"/>
                  </a:cubicBezTo>
                  <a:lnTo>
                    <a:pt x="285" y="1143"/>
                  </a:ln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3392139" y="5235831"/>
              <a:ext cx="1707779" cy="1964761"/>
            </a:xfrm>
            <a:custGeom>
              <a:avLst/>
              <a:gdLst>
                <a:gd name="T0" fmla="*/ 222 w 975"/>
                <a:gd name="T1" fmla="*/ 1122 h 1122"/>
                <a:gd name="T2" fmla="*/ 336 w 975"/>
                <a:gd name="T3" fmla="*/ 994 h 1122"/>
                <a:gd name="T4" fmla="*/ 610 w 975"/>
                <a:gd name="T5" fmla="*/ 658 h 1122"/>
                <a:gd name="T6" fmla="*/ 795 w 975"/>
                <a:gd name="T7" fmla="*/ 420 h 1122"/>
                <a:gd name="T8" fmla="*/ 843 w 975"/>
                <a:gd name="T9" fmla="*/ 342 h 1122"/>
                <a:gd name="T10" fmla="*/ 739 w 975"/>
                <a:gd name="T11" fmla="*/ 347 h 1122"/>
                <a:gd name="T12" fmla="*/ 573 w 975"/>
                <a:gd name="T13" fmla="*/ 418 h 1122"/>
                <a:gd name="T14" fmla="*/ 506 w 975"/>
                <a:gd name="T15" fmla="*/ 386 h 1122"/>
                <a:gd name="T16" fmla="*/ 510 w 975"/>
                <a:gd name="T17" fmla="*/ 318 h 1122"/>
                <a:gd name="T18" fmla="*/ 449 w 975"/>
                <a:gd name="T19" fmla="*/ 191 h 1122"/>
                <a:gd name="T20" fmla="*/ 541 w 975"/>
                <a:gd name="T21" fmla="*/ 214 h 1122"/>
                <a:gd name="T22" fmla="*/ 553 w 975"/>
                <a:gd name="T23" fmla="*/ 122 h 1122"/>
                <a:gd name="T24" fmla="*/ 664 w 975"/>
                <a:gd name="T25" fmla="*/ 126 h 1122"/>
                <a:gd name="T26" fmla="*/ 763 w 975"/>
                <a:gd name="T27" fmla="*/ 58 h 1122"/>
                <a:gd name="T28" fmla="*/ 830 w 975"/>
                <a:gd name="T29" fmla="*/ 99 h 1122"/>
                <a:gd name="T30" fmla="*/ 896 w 975"/>
                <a:gd name="T31" fmla="*/ 96 h 1122"/>
                <a:gd name="T32" fmla="*/ 953 w 975"/>
                <a:gd name="T33" fmla="*/ 111 h 1122"/>
                <a:gd name="T34" fmla="*/ 855 w 975"/>
                <a:gd name="T35" fmla="*/ 48 h 1122"/>
                <a:gd name="T36" fmla="*/ 656 w 975"/>
                <a:gd name="T37" fmla="*/ 33 h 1122"/>
                <a:gd name="T38" fmla="*/ 361 w 975"/>
                <a:gd name="T39" fmla="*/ 156 h 1122"/>
                <a:gd name="T40" fmla="*/ 316 w 975"/>
                <a:gd name="T41" fmla="*/ 411 h 1122"/>
                <a:gd name="T42" fmla="*/ 244 w 975"/>
                <a:gd name="T43" fmla="*/ 662 h 1122"/>
                <a:gd name="T44" fmla="*/ 0 w 975"/>
                <a:gd name="T45" fmla="*/ 1075 h 1122"/>
                <a:gd name="T46" fmla="*/ 15 w 975"/>
                <a:gd name="T47" fmla="*/ 1122 h 1122"/>
                <a:gd name="T48" fmla="*/ 222 w 975"/>
                <a:gd name="T49" fmla="*/ 11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5" h="1122">
                  <a:moveTo>
                    <a:pt x="222" y="1122"/>
                  </a:moveTo>
                  <a:cubicBezTo>
                    <a:pt x="266" y="1077"/>
                    <a:pt x="303" y="1035"/>
                    <a:pt x="336" y="994"/>
                  </a:cubicBezTo>
                  <a:cubicBezTo>
                    <a:pt x="403" y="911"/>
                    <a:pt x="544" y="788"/>
                    <a:pt x="610" y="658"/>
                  </a:cubicBezTo>
                  <a:cubicBezTo>
                    <a:pt x="676" y="528"/>
                    <a:pt x="714" y="471"/>
                    <a:pt x="795" y="420"/>
                  </a:cubicBezTo>
                  <a:cubicBezTo>
                    <a:pt x="876" y="369"/>
                    <a:pt x="863" y="364"/>
                    <a:pt x="843" y="342"/>
                  </a:cubicBezTo>
                  <a:cubicBezTo>
                    <a:pt x="823" y="319"/>
                    <a:pt x="795" y="296"/>
                    <a:pt x="739" y="347"/>
                  </a:cubicBezTo>
                  <a:cubicBezTo>
                    <a:pt x="682" y="398"/>
                    <a:pt x="599" y="445"/>
                    <a:pt x="573" y="418"/>
                  </a:cubicBezTo>
                  <a:cubicBezTo>
                    <a:pt x="546" y="392"/>
                    <a:pt x="550" y="385"/>
                    <a:pt x="506" y="386"/>
                  </a:cubicBezTo>
                  <a:cubicBezTo>
                    <a:pt x="461" y="386"/>
                    <a:pt x="534" y="345"/>
                    <a:pt x="510" y="318"/>
                  </a:cubicBezTo>
                  <a:cubicBezTo>
                    <a:pt x="486" y="290"/>
                    <a:pt x="394" y="175"/>
                    <a:pt x="449" y="191"/>
                  </a:cubicBezTo>
                  <a:cubicBezTo>
                    <a:pt x="503" y="208"/>
                    <a:pt x="517" y="238"/>
                    <a:pt x="541" y="214"/>
                  </a:cubicBezTo>
                  <a:cubicBezTo>
                    <a:pt x="566" y="191"/>
                    <a:pt x="505" y="109"/>
                    <a:pt x="553" y="122"/>
                  </a:cubicBezTo>
                  <a:cubicBezTo>
                    <a:pt x="601" y="134"/>
                    <a:pt x="609" y="143"/>
                    <a:pt x="664" y="126"/>
                  </a:cubicBezTo>
                  <a:cubicBezTo>
                    <a:pt x="718" y="109"/>
                    <a:pt x="741" y="39"/>
                    <a:pt x="763" y="58"/>
                  </a:cubicBezTo>
                  <a:cubicBezTo>
                    <a:pt x="785" y="77"/>
                    <a:pt x="797" y="80"/>
                    <a:pt x="830" y="99"/>
                  </a:cubicBezTo>
                  <a:cubicBezTo>
                    <a:pt x="863" y="118"/>
                    <a:pt x="875" y="101"/>
                    <a:pt x="896" y="96"/>
                  </a:cubicBezTo>
                  <a:cubicBezTo>
                    <a:pt x="917" y="90"/>
                    <a:pt x="931" y="123"/>
                    <a:pt x="953" y="111"/>
                  </a:cubicBezTo>
                  <a:cubicBezTo>
                    <a:pt x="975" y="100"/>
                    <a:pt x="889" y="70"/>
                    <a:pt x="855" y="48"/>
                  </a:cubicBezTo>
                  <a:cubicBezTo>
                    <a:pt x="822" y="26"/>
                    <a:pt x="773" y="0"/>
                    <a:pt x="656" y="33"/>
                  </a:cubicBezTo>
                  <a:cubicBezTo>
                    <a:pt x="539" y="67"/>
                    <a:pt x="356" y="104"/>
                    <a:pt x="361" y="156"/>
                  </a:cubicBezTo>
                  <a:cubicBezTo>
                    <a:pt x="366" y="207"/>
                    <a:pt x="346" y="322"/>
                    <a:pt x="316" y="411"/>
                  </a:cubicBezTo>
                  <a:cubicBezTo>
                    <a:pt x="287" y="499"/>
                    <a:pt x="265" y="619"/>
                    <a:pt x="244" y="662"/>
                  </a:cubicBezTo>
                  <a:cubicBezTo>
                    <a:pt x="222" y="706"/>
                    <a:pt x="115" y="887"/>
                    <a:pt x="0" y="1075"/>
                  </a:cubicBezTo>
                  <a:cubicBezTo>
                    <a:pt x="15" y="1122"/>
                    <a:pt x="15" y="1122"/>
                    <a:pt x="15" y="1122"/>
                  </a:cubicBezTo>
                  <a:lnTo>
                    <a:pt x="222" y="1122"/>
                  </a:ln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4131239" y="5335069"/>
              <a:ext cx="1067917" cy="622088"/>
            </a:xfrm>
            <a:custGeom>
              <a:avLst/>
              <a:gdLst>
                <a:gd name="T0" fmla="*/ 168 w 610"/>
                <a:gd name="T1" fmla="*/ 355 h 355"/>
                <a:gd name="T2" fmla="*/ 126 w 610"/>
                <a:gd name="T3" fmla="*/ 320 h 355"/>
                <a:gd name="T4" fmla="*/ 122 w 610"/>
                <a:gd name="T5" fmla="*/ 301 h 355"/>
                <a:gd name="T6" fmla="*/ 183 w 610"/>
                <a:gd name="T7" fmla="*/ 296 h 355"/>
                <a:gd name="T8" fmla="*/ 44 w 610"/>
                <a:gd name="T9" fmla="*/ 170 h 355"/>
                <a:gd name="T10" fmla="*/ 162 w 610"/>
                <a:gd name="T11" fmla="*/ 203 h 355"/>
                <a:gd name="T12" fmla="*/ 146 w 610"/>
                <a:gd name="T13" fmla="*/ 105 h 355"/>
                <a:gd name="T14" fmla="*/ 174 w 610"/>
                <a:gd name="T15" fmla="*/ 101 h 355"/>
                <a:gd name="T16" fmla="*/ 302 w 610"/>
                <a:gd name="T17" fmla="*/ 87 h 355"/>
                <a:gd name="T18" fmla="*/ 337 w 610"/>
                <a:gd name="T19" fmla="*/ 20 h 355"/>
                <a:gd name="T20" fmla="*/ 369 w 610"/>
                <a:gd name="T21" fmla="*/ 70 h 355"/>
                <a:gd name="T22" fmla="*/ 459 w 610"/>
                <a:gd name="T23" fmla="*/ 92 h 355"/>
                <a:gd name="T24" fmla="*/ 496 w 610"/>
                <a:gd name="T25" fmla="*/ 67 h 355"/>
                <a:gd name="T26" fmla="*/ 510 w 610"/>
                <a:gd name="T27" fmla="*/ 87 h 355"/>
                <a:gd name="T28" fmla="*/ 610 w 610"/>
                <a:gd name="T29" fmla="*/ 64 h 355"/>
                <a:gd name="T30" fmla="*/ 409 w 610"/>
                <a:gd name="T31" fmla="*/ 176 h 355"/>
                <a:gd name="T32" fmla="*/ 292 w 610"/>
                <a:gd name="T33" fmla="*/ 272 h 355"/>
                <a:gd name="T34" fmla="*/ 168 w 610"/>
                <a:gd name="T3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0" h="355">
                  <a:moveTo>
                    <a:pt x="168" y="355"/>
                  </a:moveTo>
                  <a:cubicBezTo>
                    <a:pt x="181" y="329"/>
                    <a:pt x="165" y="317"/>
                    <a:pt x="126" y="320"/>
                  </a:cubicBezTo>
                  <a:cubicBezTo>
                    <a:pt x="86" y="323"/>
                    <a:pt x="87" y="310"/>
                    <a:pt x="122" y="301"/>
                  </a:cubicBezTo>
                  <a:cubicBezTo>
                    <a:pt x="158" y="292"/>
                    <a:pt x="221" y="328"/>
                    <a:pt x="183" y="296"/>
                  </a:cubicBezTo>
                  <a:cubicBezTo>
                    <a:pt x="146" y="264"/>
                    <a:pt x="0" y="149"/>
                    <a:pt x="44" y="170"/>
                  </a:cubicBezTo>
                  <a:cubicBezTo>
                    <a:pt x="88" y="191"/>
                    <a:pt x="124" y="238"/>
                    <a:pt x="162" y="203"/>
                  </a:cubicBezTo>
                  <a:cubicBezTo>
                    <a:pt x="200" y="167"/>
                    <a:pt x="176" y="128"/>
                    <a:pt x="146" y="105"/>
                  </a:cubicBezTo>
                  <a:cubicBezTo>
                    <a:pt x="116" y="82"/>
                    <a:pt x="137" y="87"/>
                    <a:pt x="174" y="101"/>
                  </a:cubicBezTo>
                  <a:cubicBezTo>
                    <a:pt x="211" y="115"/>
                    <a:pt x="274" y="100"/>
                    <a:pt x="302" y="87"/>
                  </a:cubicBezTo>
                  <a:cubicBezTo>
                    <a:pt x="330" y="75"/>
                    <a:pt x="327" y="0"/>
                    <a:pt x="337" y="20"/>
                  </a:cubicBezTo>
                  <a:cubicBezTo>
                    <a:pt x="348" y="39"/>
                    <a:pt x="344" y="58"/>
                    <a:pt x="369" y="70"/>
                  </a:cubicBezTo>
                  <a:cubicBezTo>
                    <a:pt x="394" y="81"/>
                    <a:pt x="437" y="92"/>
                    <a:pt x="459" y="92"/>
                  </a:cubicBezTo>
                  <a:cubicBezTo>
                    <a:pt x="480" y="91"/>
                    <a:pt x="480" y="90"/>
                    <a:pt x="496" y="67"/>
                  </a:cubicBezTo>
                  <a:cubicBezTo>
                    <a:pt x="512" y="45"/>
                    <a:pt x="483" y="100"/>
                    <a:pt x="510" y="87"/>
                  </a:cubicBezTo>
                  <a:cubicBezTo>
                    <a:pt x="538" y="74"/>
                    <a:pt x="585" y="66"/>
                    <a:pt x="610" y="64"/>
                  </a:cubicBezTo>
                  <a:cubicBezTo>
                    <a:pt x="571" y="80"/>
                    <a:pt x="535" y="82"/>
                    <a:pt x="409" y="176"/>
                  </a:cubicBezTo>
                  <a:cubicBezTo>
                    <a:pt x="359" y="214"/>
                    <a:pt x="323" y="251"/>
                    <a:pt x="292" y="272"/>
                  </a:cubicBezTo>
                  <a:cubicBezTo>
                    <a:pt x="241" y="307"/>
                    <a:pt x="207" y="320"/>
                    <a:pt x="168" y="355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37"/>
            <p:cNvSpPr>
              <a:spLocks/>
            </p:cNvSpPr>
            <p:nvPr/>
          </p:nvSpPr>
          <p:spPr bwMode="auto">
            <a:xfrm>
              <a:off x="4654829" y="4286407"/>
              <a:ext cx="2882339" cy="2222483"/>
            </a:xfrm>
            <a:custGeom>
              <a:avLst/>
              <a:gdLst>
                <a:gd name="T0" fmla="*/ 0 w 1646"/>
                <a:gd name="T1" fmla="*/ 1221 h 1269"/>
                <a:gd name="T2" fmla="*/ 0 w 1646"/>
                <a:gd name="T3" fmla="*/ 48 h 1269"/>
                <a:gd name="T4" fmla="*/ 48 w 1646"/>
                <a:gd name="T5" fmla="*/ 0 h 1269"/>
                <a:gd name="T6" fmla="*/ 1598 w 1646"/>
                <a:gd name="T7" fmla="*/ 0 h 1269"/>
                <a:gd name="T8" fmla="*/ 1646 w 1646"/>
                <a:gd name="T9" fmla="*/ 48 h 1269"/>
                <a:gd name="T10" fmla="*/ 1646 w 1646"/>
                <a:gd name="T11" fmla="*/ 1221 h 1269"/>
                <a:gd name="T12" fmla="*/ 1598 w 1646"/>
                <a:gd name="T13" fmla="*/ 1269 h 1269"/>
                <a:gd name="T14" fmla="*/ 48 w 1646"/>
                <a:gd name="T15" fmla="*/ 1269 h 1269"/>
                <a:gd name="T16" fmla="*/ 0 w 1646"/>
                <a:gd name="T17" fmla="*/ 1221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6" h="1269">
                  <a:moveTo>
                    <a:pt x="0" y="1221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598" y="0"/>
                    <a:pt x="1598" y="0"/>
                    <a:pt x="1598" y="0"/>
                  </a:cubicBezTo>
                  <a:cubicBezTo>
                    <a:pt x="1624" y="0"/>
                    <a:pt x="1646" y="22"/>
                    <a:pt x="1646" y="48"/>
                  </a:cubicBezTo>
                  <a:cubicBezTo>
                    <a:pt x="1646" y="1221"/>
                    <a:pt x="1646" y="1221"/>
                    <a:pt x="1646" y="1221"/>
                  </a:cubicBezTo>
                  <a:cubicBezTo>
                    <a:pt x="1646" y="1247"/>
                    <a:pt x="1624" y="1269"/>
                    <a:pt x="1598" y="1269"/>
                  </a:cubicBezTo>
                  <a:cubicBezTo>
                    <a:pt x="48" y="1269"/>
                    <a:pt x="48" y="1269"/>
                    <a:pt x="48" y="1269"/>
                  </a:cubicBezTo>
                  <a:cubicBezTo>
                    <a:pt x="22" y="1269"/>
                    <a:pt x="0" y="1247"/>
                    <a:pt x="0" y="1221"/>
                  </a:cubicBezTo>
                  <a:close/>
                </a:path>
              </a:pathLst>
            </a:custGeom>
            <a:solidFill>
              <a:srgbClr val="706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38"/>
            <p:cNvSpPr>
              <a:spLocks/>
            </p:cNvSpPr>
            <p:nvPr/>
          </p:nvSpPr>
          <p:spPr bwMode="auto">
            <a:xfrm>
              <a:off x="4654829" y="4286407"/>
              <a:ext cx="2480945" cy="1264171"/>
            </a:xfrm>
            <a:custGeom>
              <a:avLst/>
              <a:gdLst>
                <a:gd name="T0" fmla="*/ 0 w 1417"/>
                <a:gd name="T1" fmla="*/ 722 h 722"/>
                <a:gd name="T2" fmla="*/ 0 w 1417"/>
                <a:gd name="T3" fmla="*/ 48 h 722"/>
                <a:gd name="T4" fmla="*/ 48 w 1417"/>
                <a:gd name="T5" fmla="*/ 0 h 722"/>
                <a:gd name="T6" fmla="*/ 1417 w 1417"/>
                <a:gd name="T7" fmla="*/ 0 h 722"/>
                <a:gd name="T8" fmla="*/ 0 w 1417"/>
                <a:gd name="T9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722">
                  <a:moveTo>
                    <a:pt x="0" y="722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417" y="0"/>
                    <a:pt x="1417" y="0"/>
                    <a:pt x="1417" y="0"/>
                  </a:cubicBezTo>
                  <a:lnTo>
                    <a:pt x="0" y="722"/>
                  </a:lnTo>
                  <a:close/>
                </a:path>
              </a:pathLst>
            </a:custGeom>
            <a:solidFill>
              <a:srgbClr val="C0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36"/>
            <p:cNvSpPr>
              <a:spLocks/>
            </p:cNvSpPr>
            <p:nvPr/>
          </p:nvSpPr>
          <p:spPr bwMode="auto">
            <a:xfrm>
              <a:off x="4635575" y="4267152"/>
              <a:ext cx="2918628" cy="2260993"/>
            </a:xfrm>
            <a:custGeom>
              <a:avLst/>
              <a:gdLst>
                <a:gd name="T0" fmla="*/ 0 w 1667"/>
                <a:gd name="T1" fmla="*/ 1232 h 1291"/>
                <a:gd name="T2" fmla="*/ 0 w 1667"/>
                <a:gd name="T3" fmla="*/ 59 h 1291"/>
                <a:gd name="T4" fmla="*/ 59 w 1667"/>
                <a:gd name="T5" fmla="*/ 0 h 1291"/>
                <a:gd name="T6" fmla="*/ 1609 w 1667"/>
                <a:gd name="T7" fmla="*/ 0 h 1291"/>
                <a:gd name="T8" fmla="*/ 1667 w 1667"/>
                <a:gd name="T9" fmla="*/ 59 h 1291"/>
                <a:gd name="T10" fmla="*/ 1667 w 1667"/>
                <a:gd name="T11" fmla="*/ 1232 h 1291"/>
                <a:gd name="T12" fmla="*/ 1609 w 1667"/>
                <a:gd name="T13" fmla="*/ 1291 h 1291"/>
                <a:gd name="T14" fmla="*/ 59 w 1667"/>
                <a:gd name="T15" fmla="*/ 1291 h 1291"/>
                <a:gd name="T16" fmla="*/ 0 w 1667"/>
                <a:gd name="T17" fmla="*/ 1232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7" h="1291">
                  <a:moveTo>
                    <a:pt x="0" y="1232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7" y="0"/>
                    <a:pt x="59" y="0"/>
                  </a:cubicBezTo>
                  <a:cubicBezTo>
                    <a:pt x="1609" y="0"/>
                    <a:pt x="1609" y="0"/>
                    <a:pt x="1609" y="0"/>
                  </a:cubicBezTo>
                  <a:cubicBezTo>
                    <a:pt x="1641" y="0"/>
                    <a:pt x="1667" y="27"/>
                    <a:pt x="1667" y="59"/>
                  </a:cubicBezTo>
                  <a:cubicBezTo>
                    <a:pt x="1667" y="1232"/>
                    <a:pt x="1667" y="1232"/>
                    <a:pt x="1667" y="1232"/>
                  </a:cubicBezTo>
                  <a:cubicBezTo>
                    <a:pt x="1667" y="1264"/>
                    <a:pt x="1641" y="1291"/>
                    <a:pt x="1609" y="1291"/>
                  </a:cubicBezTo>
                  <a:cubicBezTo>
                    <a:pt x="59" y="1291"/>
                    <a:pt x="59" y="1291"/>
                    <a:pt x="59" y="1291"/>
                  </a:cubicBezTo>
                  <a:cubicBezTo>
                    <a:pt x="27" y="1291"/>
                    <a:pt x="0" y="1264"/>
                    <a:pt x="0" y="1232"/>
                  </a:cubicBezTo>
                  <a:close/>
                </a:path>
              </a:pathLst>
            </a:custGeom>
            <a:solidFill>
              <a:srgbClr val="C0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802892" y="4519457"/>
              <a:ext cx="2596714" cy="176874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Freeform 21"/>
            <p:cNvSpPr>
              <a:spLocks/>
            </p:cNvSpPr>
            <p:nvPr/>
          </p:nvSpPr>
          <p:spPr bwMode="auto">
            <a:xfrm>
              <a:off x="3623941" y="6524442"/>
              <a:ext cx="549511" cy="527294"/>
            </a:xfrm>
            <a:custGeom>
              <a:avLst/>
              <a:gdLst>
                <a:gd name="T0" fmla="*/ 314 w 314"/>
                <a:gd name="T1" fmla="*/ 136 h 301"/>
                <a:gd name="T2" fmla="*/ 51 w 314"/>
                <a:gd name="T3" fmla="*/ 27 h 301"/>
                <a:gd name="T4" fmla="*/ 10 w 314"/>
                <a:gd name="T5" fmla="*/ 105 h 301"/>
                <a:gd name="T6" fmla="*/ 314 w 314"/>
                <a:gd name="T7" fmla="*/ 1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301">
                  <a:moveTo>
                    <a:pt x="314" y="136"/>
                  </a:moveTo>
                  <a:cubicBezTo>
                    <a:pt x="271" y="182"/>
                    <a:pt x="36" y="51"/>
                    <a:pt x="51" y="27"/>
                  </a:cubicBezTo>
                  <a:cubicBezTo>
                    <a:pt x="67" y="0"/>
                    <a:pt x="0" y="22"/>
                    <a:pt x="10" y="105"/>
                  </a:cubicBezTo>
                  <a:cubicBezTo>
                    <a:pt x="19" y="188"/>
                    <a:pt x="274" y="301"/>
                    <a:pt x="314" y="136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22"/>
            <p:cNvSpPr>
              <a:spLocks/>
            </p:cNvSpPr>
            <p:nvPr/>
          </p:nvSpPr>
          <p:spPr bwMode="auto">
            <a:xfrm>
              <a:off x="3383993" y="6533329"/>
              <a:ext cx="820564" cy="582837"/>
            </a:xfrm>
            <a:custGeom>
              <a:avLst/>
              <a:gdLst>
                <a:gd name="T0" fmla="*/ 448 w 469"/>
                <a:gd name="T1" fmla="*/ 263 h 333"/>
                <a:gd name="T2" fmla="*/ 469 w 469"/>
                <a:gd name="T3" fmla="*/ 215 h 333"/>
                <a:gd name="T4" fmla="*/ 27 w 469"/>
                <a:gd name="T5" fmla="*/ 0 h 333"/>
                <a:gd name="T6" fmla="*/ 21 w 469"/>
                <a:gd name="T7" fmla="*/ 88 h 333"/>
                <a:gd name="T8" fmla="*/ 448 w 469"/>
                <a:gd name="T9" fmla="*/ 26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9" h="333">
                  <a:moveTo>
                    <a:pt x="448" y="263"/>
                  </a:moveTo>
                  <a:cubicBezTo>
                    <a:pt x="463" y="257"/>
                    <a:pt x="469" y="215"/>
                    <a:pt x="469" y="215"/>
                  </a:cubicBezTo>
                  <a:cubicBezTo>
                    <a:pt x="423" y="171"/>
                    <a:pt x="149" y="36"/>
                    <a:pt x="27" y="0"/>
                  </a:cubicBezTo>
                  <a:cubicBezTo>
                    <a:pt x="27" y="0"/>
                    <a:pt x="0" y="31"/>
                    <a:pt x="21" y="88"/>
                  </a:cubicBezTo>
                  <a:cubicBezTo>
                    <a:pt x="42" y="145"/>
                    <a:pt x="358" y="333"/>
                    <a:pt x="448" y="263"/>
                  </a:cubicBezTo>
                  <a:close/>
                </a:path>
              </a:pathLst>
            </a:custGeom>
            <a:solidFill>
              <a:srgbClr val="DB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3294383" y="6559249"/>
              <a:ext cx="926466" cy="641343"/>
            </a:xfrm>
            <a:custGeom>
              <a:avLst/>
              <a:gdLst>
                <a:gd name="T0" fmla="*/ 466 w 529"/>
                <a:gd name="T1" fmla="*/ 366 h 366"/>
                <a:gd name="T2" fmla="*/ 516 w 529"/>
                <a:gd name="T3" fmla="*/ 252 h 366"/>
                <a:gd name="T4" fmla="*/ 411 w 529"/>
                <a:gd name="T5" fmla="*/ 164 h 366"/>
                <a:gd name="T6" fmla="*/ 64 w 529"/>
                <a:gd name="T7" fmla="*/ 0 h 366"/>
                <a:gd name="T8" fmla="*/ 0 w 529"/>
                <a:gd name="T9" fmla="*/ 114 h 366"/>
                <a:gd name="T10" fmla="*/ 0 w 529"/>
                <a:gd name="T11" fmla="*/ 366 h 366"/>
                <a:gd name="T12" fmla="*/ 466 w 529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366">
                  <a:moveTo>
                    <a:pt x="466" y="366"/>
                  </a:moveTo>
                  <a:cubicBezTo>
                    <a:pt x="491" y="313"/>
                    <a:pt x="508" y="266"/>
                    <a:pt x="516" y="252"/>
                  </a:cubicBezTo>
                  <a:cubicBezTo>
                    <a:pt x="529" y="227"/>
                    <a:pt x="485" y="207"/>
                    <a:pt x="411" y="164"/>
                  </a:cubicBezTo>
                  <a:cubicBezTo>
                    <a:pt x="336" y="122"/>
                    <a:pt x="91" y="7"/>
                    <a:pt x="64" y="0"/>
                  </a:cubicBezTo>
                  <a:cubicBezTo>
                    <a:pt x="54" y="18"/>
                    <a:pt x="30" y="61"/>
                    <a:pt x="0" y="114"/>
                  </a:cubicBezTo>
                  <a:cubicBezTo>
                    <a:pt x="0" y="366"/>
                    <a:pt x="0" y="366"/>
                    <a:pt x="0" y="366"/>
                  </a:cubicBezTo>
                  <a:lnTo>
                    <a:pt x="466" y="36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4"/>
            <p:cNvSpPr>
              <a:spLocks/>
            </p:cNvSpPr>
            <p:nvPr/>
          </p:nvSpPr>
          <p:spPr bwMode="auto">
            <a:xfrm>
              <a:off x="3294383" y="6592575"/>
              <a:ext cx="898325" cy="608016"/>
            </a:xfrm>
            <a:custGeom>
              <a:avLst/>
              <a:gdLst>
                <a:gd name="T0" fmla="*/ 451 w 513"/>
                <a:gd name="T1" fmla="*/ 347 h 347"/>
                <a:gd name="T2" fmla="*/ 500 w 513"/>
                <a:gd name="T3" fmla="*/ 238 h 347"/>
                <a:gd name="T4" fmla="*/ 401 w 513"/>
                <a:gd name="T5" fmla="*/ 155 h 347"/>
                <a:gd name="T6" fmla="*/ 73 w 513"/>
                <a:gd name="T7" fmla="*/ 0 h 347"/>
                <a:gd name="T8" fmla="*/ 0 w 513"/>
                <a:gd name="T9" fmla="*/ 131 h 347"/>
                <a:gd name="T10" fmla="*/ 0 w 513"/>
                <a:gd name="T11" fmla="*/ 347 h 347"/>
                <a:gd name="T12" fmla="*/ 451 w 513"/>
                <a:gd name="T1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347">
                  <a:moveTo>
                    <a:pt x="451" y="347"/>
                  </a:moveTo>
                  <a:cubicBezTo>
                    <a:pt x="471" y="305"/>
                    <a:pt x="492" y="254"/>
                    <a:pt x="500" y="238"/>
                  </a:cubicBezTo>
                  <a:cubicBezTo>
                    <a:pt x="513" y="215"/>
                    <a:pt x="472" y="195"/>
                    <a:pt x="401" y="155"/>
                  </a:cubicBezTo>
                  <a:cubicBezTo>
                    <a:pt x="330" y="115"/>
                    <a:pt x="98" y="7"/>
                    <a:pt x="73" y="0"/>
                  </a:cubicBezTo>
                  <a:cubicBezTo>
                    <a:pt x="69" y="11"/>
                    <a:pt x="38" y="66"/>
                    <a:pt x="0" y="131"/>
                  </a:cubicBezTo>
                  <a:cubicBezTo>
                    <a:pt x="0" y="347"/>
                    <a:pt x="0" y="347"/>
                    <a:pt x="0" y="347"/>
                  </a:cubicBezTo>
                  <a:lnTo>
                    <a:pt x="451" y="347"/>
                  </a:lnTo>
                  <a:close/>
                </a:path>
              </a:pathLst>
            </a:custGeom>
            <a:solidFill>
              <a:srgbClr val="0F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25"/>
            <p:cNvSpPr>
              <a:spLocks/>
            </p:cNvSpPr>
            <p:nvPr/>
          </p:nvSpPr>
          <p:spPr bwMode="auto">
            <a:xfrm>
              <a:off x="3444721" y="6759206"/>
              <a:ext cx="228099" cy="441386"/>
            </a:xfrm>
            <a:custGeom>
              <a:avLst/>
              <a:gdLst>
                <a:gd name="T0" fmla="*/ 130 w 130"/>
                <a:gd name="T1" fmla="*/ 0 h 252"/>
                <a:gd name="T2" fmla="*/ 7 w 130"/>
                <a:gd name="T3" fmla="*/ 252 h 252"/>
                <a:gd name="T4" fmla="*/ 0 w 130"/>
                <a:gd name="T5" fmla="*/ 252 h 252"/>
                <a:gd name="T6" fmla="*/ 130 w 130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52">
                  <a:moveTo>
                    <a:pt x="130" y="0"/>
                  </a:moveTo>
                  <a:cubicBezTo>
                    <a:pt x="95" y="87"/>
                    <a:pt x="46" y="182"/>
                    <a:pt x="7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31" y="180"/>
                    <a:pt x="83" y="84"/>
                    <a:pt x="130" y="0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26"/>
            <p:cNvSpPr>
              <a:spLocks noEditPoints="1"/>
            </p:cNvSpPr>
            <p:nvPr/>
          </p:nvSpPr>
          <p:spPr bwMode="auto">
            <a:xfrm>
              <a:off x="3560251" y="6981380"/>
              <a:ext cx="147375" cy="129602"/>
            </a:xfrm>
            <a:custGeom>
              <a:avLst/>
              <a:gdLst>
                <a:gd name="T0" fmla="*/ 63 w 84"/>
                <a:gd name="T1" fmla="*/ 68 h 74"/>
                <a:gd name="T2" fmla="*/ 73 w 84"/>
                <a:gd name="T3" fmla="*/ 16 h 74"/>
                <a:gd name="T4" fmla="*/ 42 w 84"/>
                <a:gd name="T5" fmla="*/ 0 h 74"/>
                <a:gd name="T6" fmla="*/ 42 w 84"/>
                <a:gd name="T7" fmla="*/ 9 h 74"/>
                <a:gd name="T8" fmla="*/ 66 w 84"/>
                <a:gd name="T9" fmla="*/ 21 h 74"/>
                <a:gd name="T10" fmla="*/ 58 w 84"/>
                <a:gd name="T11" fmla="*/ 61 h 74"/>
                <a:gd name="T12" fmla="*/ 42 w 84"/>
                <a:gd name="T13" fmla="*/ 65 h 74"/>
                <a:gd name="T14" fmla="*/ 42 w 84"/>
                <a:gd name="T15" fmla="*/ 74 h 74"/>
                <a:gd name="T16" fmla="*/ 63 w 84"/>
                <a:gd name="T17" fmla="*/ 68 h 74"/>
                <a:gd name="T18" fmla="*/ 42 w 84"/>
                <a:gd name="T19" fmla="*/ 0 h 74"/>
                <a:gd name="T20" fmla="*/ 22 w 84"/>
                <a:gd name="T21" fmla="*/ 6 h 74"/>
                <a:gd name="T22" fmla="*/ 11 w 84"/>
                <a:gd name="T23" fmla="*/ 58 h 74"/>
                <a:gd name="T24" fmla="*/ 42 w 84"/>
                <a:gd name="T25" fmla="*/ 74 h 74"/>
                <a:gd name="T26" fmla="*/ 42 w 84"/>
                <a:gd name="T27" fmla="*/ 65 h 74"/>
                <a:gd name="T28" fmla="*/ 19 w 84"/>
                <a:gd name="T29" fmla="*/ 53 h 74"/>
                <a:gd name="T30" fmla="*/ 26 w 84"/>
                <a:gd name="T31" fmla="*/ 13 h 74"/>
                <a:gd name="T32" fmla="*/ 42 w 84"/>
                <a:gd name="T33" fmla="*/ 9 h 74"/>
                <a:gd name="T34" fmla="*/ 42 w 84"/>
                <a:gd name="T3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74">
                  <a:moveTo>
                    <a:pt x="63" y="68"/>
                  </a:moveTo>
                  <a:cubicBezTo>
                    <a:pt x="80" y="56"/>
                    <a:pt x="84" y="33"/>
                    <a:pt x="73" y="16"/>
                  </a:cubicBezTo>
                  <a:cubicBezTo>
                    <a:pt x="66" y="6"/>
                    <a:pt x="54" y="0"/>
                    <a:pt x="42" y="0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51" y="9"/>
                    <a:pt x="60" y="13"/>
                    <a:pt x="66" y="21"/>
                  </a:cubicBezTo>
                  <a:cubicBezTo>
                    <a:pt x="74" y="34"/>
                    <a:pt x="71" y="52"/>
                    <a:pt x="58" y="61"/>
                  </a:cubicBezTo>
                  <a:cubicBezTo>
                    <a:pt x="53" y="64"/>
                    <a:pt x="48" y="65"/>
                    <a:pt x="42" y="65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9" y="74"/>
                    <a:pt x="56" y="72"/>
                    <a:pt x="63" y="68"/>
                  </a:cubicBezTo>
                  <a:close/>
                  <a:moveTo>
                    <a:pt x="42" y="0"/>
                  </a:moveTo>
                  <a:cubicBezTo>
                    <a:pt x="35" y="0"/>
                    <a:pt x="28" y="2"/>
                    <a:pt x="22" y="6"/>
                  </a:cubicBezTo>
                  <a:cubicBezTo>
                    <a:pt x="5" y="18"/>
                    <a:pt x="0" y="41"/>
                    <a:pt x="11" y="58"/>
                  </a:cubicBezTo>
                  <a:cubicBezTo>
                    <a:pt x="19" y="68"/>
                    <a:pt x="30" y="74"/>
                    <a:pt x="42" y="7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3" y="65"/>
                    <a:pt x="24" y="61"/>
                    <a:pt x="19" y="53"/>
                  </a:cubicBezTo>
                  <a:cubicBezTo>
                    <a:pt x="10" y="40"/>
                    <a:pt x="13" y="22"/>
                    <a:pt x="26" y="13"/>
                  </a:cubicBezTo>
                  <a:cubicBezTo>
                    <a:pt x="31" y="10"/>
                    <a:pt x="37" y="9"/>
                    <a:pt x="42" y="9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3630607" y="7048032"/>
              <a:ext cx="29624" cy="28142"/>
            </a:xfrm>
            <a:custGeom>
              <a:avLst/>
              <a:gdLst>
                <a:gd name="T0" fmla="*/ 12 w 17"/>
                <a:gd name="T1" fmla="*/ 14 h 16"/>
                <a:gd name="T2" fmla="*/ 14 w 17"/>
                <a:gd name="T3" fmla="*/ 4 h 16"/>
                <a:gd name="T4" fmla="*/ 4 w 17"/>
                <a:gd name="T5" fmla="*/ 2 h 16"/>
                <a:gd name="T6" fmla="*/ 3 w 17"/>
                <a:gd name="T7" fmla="*/ 12 h 16"/>
                <a:gd name="T8" fmla="*/ 12 w 17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2" y="14"/>
                  </a:moveTo>
                  <a:cubicBezTo>
                    <a:pt x="16" y="12"/>
                    <a:pt x="17" y="8"/>
                    <a:pt x="14" y="4"/>
                  </a:cubicBezTo>
                  <a:cubicBezTo>
                    <a:pt x="12" y="1"/>
                    <a:pt x="8" y="0"/>
                    <a:pt x="4" y="2"/>
                  </a:cubicBezTo>
                  <a:cubicBezTo>
                    <a:pt x="1" y="5"/>
                    <a:pt x="0" y="9"/>
                    <a:pt x="3" y="12"/>
                  </a:cubicBezTo>
                  <a:cubicBezTo>
                    <a:pt x="5" y="16"/>
                    <a:pt x="9" y="16"/>
                    <a:pt x="12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3609870" y="7016188"/>
              <a:ext cx="27402" cy="28142"/>
            </a:xfrm>
            <a:custGeom>
              <a:avLst/>
              <a:gdLst>
                <a:gd name="T0" fmla="*/ 12 w 16"/>
                <a:gd name="T1" fmla="*/ 14 h 16"/>
                <a:gd name="T2" fmla="*/ 14 w 16"/>
                <a:gd name="T3" fmla="*/ 4 h 16"/>
                <a:gd name="T4" fmla="*/ 4 w 16"/>
                <a:gd name="T5" fmla="*/ 2 h 16"/>
                <a:gd name="T6" fmla="*/ 2 w 16"/>
                <a:gd name="T7" fmla="*/ 12 h 16"/>
                <a:gd name="T8" fmla="*/ 12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2" y="14"/>
                  </a:moveTo>
                  <a:cubicBezTo>
                    <a:pt x="15" y="11"/>
                    <a:pt x="16" y="7"/>
                    <a:pt x="14" y="4"/>
                  </a:cubicBezTo>
                  <a:cubicBezTo>
                    <a:pt x="12" y="0"/>
                    <a:pt x="7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4" y="15"/>
                    <a:pt x="9" y="16"/>
                    <a:pt x="12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3499523" y="7110981"/>
              <a:ext cx="136267" cy="89610"/>
            </a:xfrm>
            <a:custGeom>
              <a:avLst/>
              <a:gdLst>
                <a:gd name="T0" fmla="*/ 74 w 78"/>
                <a:gd name="T1" fmla="*/ 51 h 51"/>
                <a:gd name="T2" fmla="*/ 53 w 78"/>
                <a:gd name="T3" fmla="*/ 9 h 51"/>
                <a:gd name="T4" fmla="*/ 4 w 78"/>
                <a:gd name="T5" fmla="*/ 27 h 51"/>
                <a:gd name="T6" fmla="*/ 2 w 78"/>
                <a:gd name="T7" fmla="*/ 51 h 51"/>
                <a:gd name="T8" fmla="*/ 11 w 78"/>
                <a:gd name="T9" fmla="*/ 51 h 51"/>
                <a:gd name="T10" fmla="*/ 12 w 78"/>
                <a:gd name="T11" fmla="*/ 31 h 51"/>
                <a:gd name="T12" fmla="*/ 50 w 78"/>
                <a:gd name="T13" fmla="*/ 17 h 51"/>
                <a:gd name="T14" fmla="*/ 65 w 78"/>
                <a:gd name="T15" fmla="*/ 51 h 51"/>
                <a:gd name="T16" fmla="*/ 74 w 78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1">
                  <a:moveTo>
                    <a:pt x="74" y="51"/>
                  </a:moveTo>
                  <a:cubicBezTo>
                    <a:pt x="78" y="34"/>
                    <a:pt x="70" y="17"/>
                    <a:pt x="53" y="9"/>
                  </a:cubicBezTo>
                  <a:cubicBezTo>
                    <a:pt x="35" y="0"/>
                    <a:pt x="13" y="9"/>
                    <a:pt x="4" y="27"/>
                  </a:cubicBezTo>
                  <a:cubicBezTo>
                    <a:pt x="1" y="35"/>
                    <a:pt x="0" y="44"/>
                    <a:pt x="2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9" y="45"/>
                    <a:pt x="9" y="38"/>
                    <a:pt x="12" y="31"/>
                  </a:cubicBezTo>
                  <a:cubicBezTo>
                    <a:pt x="19" y="17"/>
                    <a:pt x="36" y="10"/>
                    <a:pt x="50" y="17"/>
                  </a:cubicBezTo>
                  <a:cubicBezTo>
                    <a:pt x="63" y="23"/>
                    <a:pt x="69" y="38"/>
                    <a:pt x="65" y="51"/>
                  </a:cubicBezTo>
                  <a:lnTo>
                    <a:pt x="74" y="51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30"/>
            <p:cNvSpPr>
              <a:spLocks/>
            </p:cNvSpPr>
            <p:nvPr/>
          </p:nvSpPr>
          <p:spPr bwMode="auto">
            <a:xfrm>
              <a:off x="3544699" y="7189483"/>
              <a:ext cx="24439" cy="11109"/>
            </a:xfrm>
            <a:custGeom>
              <a:avLst/>
              <a:gdLst>
                <a:gd name="T0" fmla="*/ 14 w 14"/>
                <a:gd name="T1" fmla="*/ 6 h 6"/>
                <a:gd name="T2" fmla="*/ 10 w 14"/>
                <a:gd name="T3" fmla="*/ 1 h 6"/>
                <a:gd name="T4" fmla="*/ 1 w 14"/>
                <a:gd name="T5" fmla="*/ 5 h 6"/>
                <a:gd name="T6" fmla="*/ 0 w 14"/>
                <a:gd name="T7" fmla="*/ 6 h 6"/>
                <a:gd name="T8" fmla="*/ 14 w 1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6"/>
                  </a:moveTo>
                  <a:cubicBezTo>
                    <a:pt x="14" y="4"/>
                    <a:pt x="12" y="2"/>
                    <a:pt x="10" y="1"/>
                  </a:cubicBezTo>
                  <a:cubicBezTo>
                    <a:pt x="7" y="0"/>
                    <a:pt x="2" y="1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31"/>
            <p:cNvSpPr>
              <a:spLocks/>
            </p:cNvSpPr>
            <p:nvPr/>
          </p:nvSpPr>
          <p:spPr bwMode="auto">
            <a:xfrm>
              <a:off x="3560251" y="7153195"/>
              <a:ext cx="28142" cy="28142"/>
            </a:xfrm>
            <a:custGeom>
              <a:avLst/>
              <a:gdLst>
                <a:gd name="T0" fmla="*/ 5 w 16"/>
                <a:gd name="T1" fmla="*/ 15 h 16"/>
                <a:gd name="T2" fmla="*/ 14 w 16"/>
                <a:gd name="T3" fmla="*/ 11 h 16"/>
                <a:gd name="T4" fmla="*/ 11 w 16"/>
                <a:gd name="T5" fmla="*/ 2 h 16"/>
                <a:gd name="T6" fmla="*/ 1 w 16"/>
                <a:gd name="T7" fmla="*/ 5 h 16"/>
                <a:gd name="T8" fmla="*/ 5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5" y="15"/>
                  </a:moveTo>
                  <a:cubicBezTo>
                    <a:pt x="8" y="16"/>
                    <a:pt x="12" y="15"/>
                    <a:pt x="14" y="11"/>
                  </a:cubicBezTo>
                  <a:cubicBezTo>
                    <a:pt x="16" y="8"/>
                    <a:pt x="14" y="4"/>
                    <a:pt x="11" y="2"/>
                  </a:cubicBez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3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32"/>
            <p:cNvSpPr>
              <a:spLocks noEditPoints="1"/>
            </p:cNvSpPr>
            <p:nvPr/>
          </p:nvSpPr>
          <p:spPr bwMode="auto">
            <a:xfrm>
              <a:off x="3644678" y="6834005"/>
              <a:ext cx="146635" cy="129602"/>
            </a:xfrm>
            <a:custGeom>
              <a:avLst/>
              <a:gdLst>
                <a:gd name="T0" fmla="*/ 42 w 84"/>
                <a:gd name="T1" fmla="*/ 74 h 74"/>
                <a:gd name="T2" fmla="*/ 72 w 84"/>
                <a:gd name="T3" fmla="*/ 58 h 74"/>
                <a:gd name="T4" fmla="*/ 64 w 84"/>
                <a:gd name="T5" fmla="*/ 6 h 74"/>
                <a:gd name="T6" fmla="*/ 42 w 84"/>
                <a:gd name="T7" fmla="*/ 0 h 74"/>
                <a:gd name="T8" fmla="*/ 42 w 84"/>
                <a:gd name="T9" fmla="*/ 8 h 74"/>
                <a:gd name="T10" fmla="*/ 59 w 84"/>
                <a:gd name="T11" fmla="*/ 13 h 74"/>
                <a:gd name="T12" fmla="*/ 65 w 84"/>
                <a:gd name="T13" fmla="*/ 53 h 74"/>
                <a:gd name="T14" fmla="*/ 42 w 84"/>
                <a:gd name="T15" fmla="*/ 65 h 74"/>
                <a:gd name="T16" fmla="*/ 42 w 84"/>
                <a:gd name="T17" fmla="*/ 74 h 74"/>
                <a:gd name="T18" fmla="*/ 21 w 84"/>
                <a:gd name="T19" fmla="*/ 67 h 74"/>
                <a:gd name="T20" fmla="*/ 42 w 84"/>
                <a:gd name="T21" fmla="*/ 74 h 74"/>
                <a:gd name="T22" fmla="*/ 42 w 84"/>
                <a:gd name="T23" fmla="*/ 65 h 74"/>
                <a:gd name="T24" fmla="*/ 26 w 84"/>
                <a:gd name="T25" fmla="*/ 60 h 74"/>
                <a:gd name="T26" fmla="*/ 19 w 84"/>
                <a:gd name="T27" fmla="*/ 20 h 74"/>
                <a:gd name="T28" fmla="*/ 42 w 84"/>
                <a:gd name="T29" fmla="*/ 8 h 74"/>
                <a:gd name="T30" fmla="*/ 42 w 84"/>
                <a:gd name="T31" fmla="*/ 0 h 74"/>
                <a:gd name="T32" fmla="*/ 12 w 84"/>
                <a:gd name="T33" fmla="*/ 15 h 74"/>
                <a:gd name="T34" fmla="*/ 21 w 84"/>
                <a:gd name="T35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74">
                  <a:moveTo>
                    <a:pt x="42" y="74"/>
                  </a:moveTo>
                  <a:cubicBezTo>
                    <a:pt x="54" y="74"/>
                    <a:pt x="65" y="68"/>
                    <a:pt x="72" y="58"/>
                  </a:cubicBezTo>
                  <a:cubicBezTo>
                    <a:pt x="84" y="41"/>
                    <a:pt x="80" y="18"/>
                    <a:pt x="64" y="6"/>
                  </a:cubicBezTo>
                  <a:cubicBezTo>
                    <a:pt x="57" y="2"/>
                    <a:pt x="50" y="0"/>
                    <a:pt x="42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8" y="8"/>
                    <a:pt x="54" y="10"/>
                    <a:pt x="59" y="13"/>
                  </a:cubicBezTo>
                  <a:cubicBezTo>
                    <a:pt x="71" y="23"/>
                    <a:pt x="74" y="40"/>
                    <a:pt x="65" y="53"/>
                  </a:cubicBezTo>
                  <a:cubicBezTo>
                    <a:pt x="60" y="61"/>
                    <a:pt x="51" y="65"/>
                    <a:pt x="42" y="65"/>
                  </a:cubicBezTo>
                  <a:lnTo>
                    <a:pt x="42" y="74"/>
                  </a:lnTo>
                  <a:close/>
                  <a:moveTo>
                    <a:pt x="21" y="67"/>
                  </a:moveTo>
                  <a:cubicBezTo>
                    <a:pt x="27" y="71"/>
                    <a:pt x="35" y="74"/>
                    <a:pt x="42" y="7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6" y="65"/>
                    <a:pt x="31" y="63"/>
                    <a:pt x="26" y="60"/>
                  </a:cubicBezTo>
                  <a:cubicBezTo>
                    <a:pt x="13" y="51"/>
                    <a:pt x="10" y="33"/>
                    <a:pt x="19" y="20"/>
                  </a:cubicBezTo>
                  <a:cubicBezTo>
                    <a:pt x="25" y="12"/>
                    <a:pt x="33" y="8"/>
                    <a:pt x="42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1" y="0"/>
                    <a:pt x="19" y="5"/>
                    <a:pt x="12" y="15"/>
                  </a:cubicBezTo>
                  <a:cubicBezTo>
                    <a:pt x="0" y="32"/>
                    <a:pt x="4" y="55"/>
                    <a:pt x="21" y="67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33"/>
            <p:cNvSpPr>
              <a:spLocks/>
            </p:cNvSpPr>
            <p:nvPr/>
          </p:nvSpPr>
          <p:spPr bwMode="auto">
            <a:xfrm>
              <a:off x="3693556" y="6900657"/>
              <a:ext cx="28142" cy="28142"/>
            </a:xfrm>
            <a:custGeom>
              <a:avLst/>
              <a:gdLst>
                <a:gd name="T0" fmla="*/ 4 w 16"/>
                <a:gd name="T1" fmla="*/ 14 h 16"/>
                <a:gd name="T2" fmla="*/ 13 w 16"/>
                <a:gd name="T3" fmla="*/ 12 h 16"/>
                <a:gd name="T4" fmla="*/ 12 w 16"/>
                <a:gd name="T5" fmla="*/ 2 h 16"/>
                <a:gd name="T6" fmla="*/ 2 w 16"/>
                <a:gd name="T7" fmla="*/ 4 h 16"/>
                <a:gd name="T8" fmla="*/ 4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4" y="14"/>
                  </a:moveTo>
                  <a:cubicBezTo>
                    <a:pt x="7" y="16"/>
                    <a:pt x="11" y="15"/>
                    <a:pt x="13" y="12"/>
                  </a:cubicBezTo>
                  <a:cubicBezTo>
                    <a:pt x="16" y="9"/>
                    <a:pt x="15" y="4"/>
                    <a:pt x="12" y="2"/>
                  </a:cubicBezTo>
                  <a:cubicBezTo>
                    <a:pt x="9" y="0"/>
                    <a:pt x="4" y="0"/>
                    <a:pt x="2" y="4"/>
                  </a:cubicBezTo>
                  <a:cubicBezTo>
                    <a:pt x="0" y="7"/>
                    <a:pt x="0" y="11"/>
                    <a:pt x="4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34"/>
            <p:cNvSpPr>
              <a:spLocks/>
            </p:cNvSpPr>
            <p:nvPr/>
          </p:nvSpPr>
          <p:spPr bwMode="auto">
            <a:xfrm>
              <a:off x="3716514" y="6867330"/>
              <a:ext cx="28142" cy="28142"/>
            </a:xfrm>
            <a:custGeom>
              <a:avLst/>
              <a:gdLst>
                <a:gd name="T0" fmla="*/ 4 w 16"/>
                <a:gd name="T1" fmla="*/ 14 h 16"/>
                <a:gd name="T2" fmla="*/ 13 w 16"/>
                <a:gd name="T3" fmla="*/ 12 h 16"/>
                <a:gd name="T4" fmla="*/ 12 w 16"/>
                <a:gd name="T5" fmla="*/ 3 h 16"/>
                <a:gd name="T6" fmla="*/ 2 w 16"/>
                <a:gd name="T7" fmla="*/ 4 h 16"/>
                <a:gd name="T8" fmla="*/ 4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4" y="14"/>
                  </a:moveTo>
                  <a:cubicBezTo>
                    <a:pt x="7" y="16"/>
                    <a:pt x="11" y="16"/>
                    <a:pt x="13" y="12"/>
                  </a:cubicBezTo>
                  <a:cubicBezTo>
                    <a:pt x="16" y="9"/>
                    <a:pt x="15" y="5"/>
                    <a:pt x="12" y="3"/>
                  </a:cubicBezTo>
                  <a:cubicBezTo>
                    <a:pt x="9" y="0"/>
                    <a:pt x="4" y="1"/>
                    <a:pt x="2" y="4"/>
                  </a:cubicBezTo>
                  <a:cubicBezTo>
                    <a:pt x="0" y="7"/>
                    <a:pt x="0" y="12"/>
                    <a:pt x="4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47"/>
            <p:cNvSpPr>
              <a:spLocks/>
            </p:cNvSpPr>
            <p:nvPr/>
          </p:nvSpPr>
          <p:spPr bwMode="auto">
            <a:xfrm>
              <a:off x="6832877" y="4893683"/>
              <a:ext cx="1869966" cy="2306909"/>
            </a:xfrm>
            <a:custGeom>
              <a:avLst/>
              <a:gdLst>
                <a:gd name="T0" fmla="*/ 1068 w 1068"/>
                <a:gd name="T1" fmla="*/ 1174 h 1317"/>
                <a:gd name="T2" fmla="*/ 1039 w 1068"/>
                <a:gd name="T3" fmla="*/ 1122 h 1317"/>
                <a:gd name="T4" fmla="*/ 936 w 1068"/>
                <a:gd name="T5" fmla="*/ 942 h 1317"/>
                <a:gd name="T6" fmla="*/ 850 w 1068"/>
                <a:gd name="T7" fmla="*/ 609 h 1317"/>
                <a:gd name="T8" fmla="*/ 753 w 1068"/>
                <a:gd name="T9" fmla="*/ 395 h 1317"/>
                <a:gd name="T10" fmla="*/ 620 w 1068"/>
                <a:gd name="T11" fmla="*/ 301 h 1317"/>
                <a:gd name="T12" fmla="*/ 578 w 1068"/>
                <a:gd name="T13" fmla="*/ 342 h 1317"/>
                <a:gd name="T14" fmla="*/ 466 w 1068"/>
                <a:gd name="T15" fmla="*/ 276 h 1317"/>
                <a:gd name="T16" fmla="*/ 414 w 1068"/>
                <a:gd name="T17" fmla="*/ 326 h 1317"/>
                <a:gd name="T18" fmla="*/ 328 w 1068"/>
                <a:gd name="T19" fmla="*/ 273 h 1317"/>
                <a:gd name="T20" fmla="*/ 273 w 1068"/>
                <a:gd name="T21" fmla="*/ 312 h 1317"/>
                <a:gd name="T22" fmla="*/ 150 w 1068"/>
                <a:gd name="T23" fmla="*/ 100 h 1317"/>
                <a:gd name="T24" fmla="*/ 64 w 1068"/>
                <a:gd name="T25" fmla="*/ 11 h 1317"/>
                <a:gd name="T26" fmla="*/ 44 w 1068"/>
                <a:gd name="T27" fmla="*/ 144 h 1317"/>
                <a:gd name="T28" fmla="*/ 168 w 1068"/>
                <a:gd name="T29" fmla="*/ 431 h 1317"/>
                <a:gd name="T30" fmla="*/ 280 w 1068"/>
                <a:gd name="T31" fmla="*/ 701 h 1317"/>
                <a:gd name="T32" fmla="*/ 281 w 1068"/>
                <a:gd name="T33" fmla="*/ 768 h 1317"/>
                <a:gd name="T34" fmla="*/ 236 w 1068"/>
                <a:gd name="T35" fmla="*/ 683 h 1317"/>
                <a:gd name="T36" fmla="*/ 221 w 1068"/>
                <a:gd name="T37" fmla="*/ 582 h 1317"/>
                <a:gd name="T38" fmla="*/ 158 w 1068"/>
                <a:gd name="T39" fmla="*/ 479 h 1317"/>
                <a:gd name="T40" fmla="*/ 123 w 1068"/>
                <a:gd name="T41" fmla="*/ 559 h 1317"/>
                <a:gd name="T42" fmla="*/ 89 w 1068"/>
                <a:gd name="T43" fmla="*/ 712 h 1317"/>
                <a:gd name="T44" fmla="*/ 173 w 1068"/>
                <a:gd name="T45" fmla="*/ 882 h 1317"/>
                <a:gd name="T46" fmla="*/ 338 w 1068"/>
                <a:gd name="T47" fmla="*/ 1010 h 1317"/>
                <a:gd name="T48" fmla="*/ 601 w 1068"/>
                <a:gd name="T49" fmla="*/ 1172 h 1317"/>
                <a:gd name="T50" fmla="*/ 694 w 1068"/>
                <a:gd name="T51" fmla="*/ 1317 h 1317"/>
                <a:gd name="T52" fmla="*/ 854 w 1068"/>
                <a:gd name="T53" fmla="*/ 1317 h 1317"/>
                <a:gd name="T54" fmla="*/ 1068 w 1068"/>
                <a:gd name="T55" fmla="*/ 1174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8" h="1317">
                  <a:moveTo>
                    <a:pt x="1068" y="1174"/>
                  </a:moveTo>
                  <a:cubicBezTo>
                    <a:pt x="1054" y="1151"/>
                    <a:pt x="1043" y="1132"/>
                    <a:pt x="1039" y="1122"/>
                  </a:cubicBezTo>
                  <a:cubicBezTo>
                    <a:pt x="1022" y="1080"/>
                    <a:pt x="977" y="1010"/>
                    <a:pt x="936" y="942"/>
                  </a:cubicBezTo>
                  <a:cubicBezTo>
                    <a:pt x="895" y="873"/>
                    <a:pt x="868" y="702"/>
                    <a:pt x="850" y="609"/>
                  </a:cubicBezTo>
                  <a:cubicBezTo>
                    <a:pt x="832" y="515"/>
                    <a:pt x="797" y="441"/>
                    <a:pt x="753" y="395"/>
                  </a:cubicBezTo>
                  <a:cubicBezTo>
                    <a:pt x="710" y="349"/>
                    <a:pt x="662" y="278"/>
                    <a:pt x="620" y="301"/>
                  </a:cubicBezTo>
                  <a:cubicBezTo>
                    <a:pt x="578" y="324"/>
                    <a:pt x="578" y="342"/>
                    <a:pt x="578" y="342"/>
                  </a:cubicBezTo>
                  <a:cubicBezTo>
                    <a:pt x="578" y="342"/>
                    <a:pt x="516" y="261"/>
                    <a:pt x="466" y="276"/>
                  </a:cubicBezTo>
                  <a:cubicBezTo>
                    <a:pt x="417" y="291"/>
                    <a:pt x="414" y="326"/>
                    <a:pt x="414" y="326"/>
                  </a:cubicBezTo>
                  <a:cubicBezTo>
                    <a:pt x="414" y="326"/>
                    <a:pt x="381" y="259"/>
                    <a:pt x="328" y="273"/>
                  </a:cubicBezTo>
                  <a:cubicBezTo>
                    <a:pt x="275" y="287"/>
                    <a:pt x="273" y="312"/>
                    <a:pt x="273" y="312"/>
                  </a:cubicBezTo>
                  <a:cubicBezTo>
                    <a:pt x="273" y="312"/>
                    <a:pt x="184" y="167"/>
                    <a:pt x="150" y="100"/>
                  </a:cubicBezTo>
                  <a:cubicBezTo>
                    <a:pt x="117" y="34"/>
                    <a:pt x="95" y="0"/>
                    <a:pt x="64" y="11"/>
                  </a:cubicBezTo>
                  <a:cubicBezTo>
                    <a:pt x="34" y="21"/>
                    <a:pt x="0" y="59"/>
                    <a:pt x="44" y="144"/>
                  </a:cubicBezTo>
                  <a:cubicBezTo>
                    <a:pt x="87" y="229"/>
                    <a:pt x="137" y="369"/>
                    <a:pt x="168" y="431"/>
                  </a:cubicBezTo>
                  <a:cubicBezTo>
                    <a:pt x="199" y="493"/>
                    <a:pt x="262" y="623"/>
                    <a:pt x="280" y="701"/>
                  </a:cubicBezTo>
                  <a:cubicBezTo>
                    <a:pt x="299" y="779"/>
                    <a:pt x="305" y="778"/>
                    <a:pt x="281" y="768"/>
                  </a:cubicBezTo>
                  <a:cubicBezTo>
                    <a:pt x="256" y="757"/>
                    <a:pt x="256" y="703"/>
                    <a:pt x="236" y="683"/>
                  </a:cubicBezTo>
                  <a:cubicBezTo>
                    <a:pt x="216" y="664"/>
                    <a:pt x="213" y="607"/>
                    <a:pt x="221" y="582"/>
                  </a:cubicBezTo>
                  <a:cubicBezTo>
                    <a:pt x="228" y="556"/>
                    <a:pt x="186" y="485"/>
                    <a:pt x="158" y="479"/>
                  </a:cubicBezTo>
                  <a:cubicBezTo>
                    <a:pt x="131" y="473"/>
                    <a:pt x="124" y="495"/>
                    <a:pt x="123" y="559"/>
                  </a:cubicBezTo>
                  <a:cubicBezTo>
                    <a:pt x="122" y="624"/>
                    <a:pt x="63" y="659"/>
                    <a:pt x="89" y="712"/>
                  </a:cubicBezTo>
                  <a:cubicBezTo>
                    <a:pt x="115" y="765"/>
                    <a:pt x="159" y="850"/>
                    <a:pt x="173" y="882"/>
                  </a:cubicBezTo>
                  <a:cubicBezTo>
                    <a:pt x="187" y="913"/>
                    <a:pt x="263" y="978"/>
                    <a:pt x="338" y="1010"/>
                  </a:cubicBezTo>
                  <a:cubicBezTo>
                    <a:pt x="413" y="1041"/>
                    <a:pt x="550" y="1103"/>
                    <a:pt x="601" y="1172"/>
                  </a:cubicBezTo>
                  <a:cubicBezTo>
                    <a:pt x="618" y="1197"/>
                    <a:pt x="654" y="1253"/>
                    <a:pt x="694" y="1317"/>
                  </a:cubicBezTo>
                  <a:cubicBezTo>
                    <a:pt x="854" y="1317"/>
                    <a:pt x="854" y="1317"/>
                    <a:pt x="854" y="1317"/>
                  </a:cubicBezTo>
                  <a:lnTo>
                    <a:pt x="1068" y="1174"/>
                  </a:ln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57"/>
            <p:cNvSpPr>
              <a:spLocks/>
            </p:cNvSpPr>
            <p:nvPr/>
          </p:nvSpPr>
          <p:spPr bwMode="auto">
            <a:xfrm>
              <a:off x="7030612" y="5501699"/>
              <a:ext cx="1663344" cy="1698892"/>
            </a:xfrm>
            <a:custGeom>
              <a:avLst/>
              <a:gdLst>
                <a:gd name="T0" fmla="*/ 130 w 950"/>
                <a:gd name="T1" fmla="*/ 63 h 970"/>
                <a:gd name="T2" fmla="*/ 195 w 950"/>
                <a:gd name="T3" fmla="*/ 50 h 970"/>
                <a:gd name="T4" fmla="*/ 271 w 950"/>
                <a:gd name="T5" fmla="*/ 194 h 970"/>
                <a:gd name="T6" fmla="*/ 355 w 950"/>
                <a:gd name="T7" fmla="*/ 241 h 970"/>
                <a:gd name="T8" fmla="*/ 460 w 950"/>
                <a:gd name="T9" fmla="*/ 194 h 970"/>
                <a:gd name="T10" fmla="*/ 520 w 950"/>
                <a:gd name="T11" fmla="*/ 152 h 970"/>
                <a:gd name="T12" fmla="*/ 611 w 950"/>
                <a:gd name="T13" fmla="*/ 169 h 970"/>
                <a:gd name="T14" fmla="*/ 683 w 950"/>
                <a:gd name="T15" fmla="*/ 132 h 970"/>
                <a:gd name="T16" fmla="*/ 741 w 950"/>
                <a:gd name="T17" fmla="*/ 338 h 970"/>
                <a:gd name="T18" fmla="*/ 783 w 950"/>
                <a:gd name="T19" fmla="*/ 535 h 970"/>
                <a:gd name="T20" fmla="*/ 890 w 950"/>
                <a:gd name="T21" fmla="*/ 723 h 970"/>
                <a:gd name="T22" fmla="*/ 950 w 950"/>
                <a:gd name="T23" fmla="*/ 830 h 970"/>
                <a:gd name="T24" fmla="*/ 741 w 950"/>
                <a:gd name="T25" fmla="*/ 970 h 970"/>
                <a:gd name="T26" fmla="*/ 634 w 950"/>
                <a:gd name="T27" fmla="*/ 970 h 970"/>
                <a:gd name="T28" fmla="*/ 499 w 950"/>
                <a:gd name="T29" fmla="*/ 776 h 970"/>
                <a:gd name="T30" fmla="*/ 314 w 950"/>
                <a:gd name="T31" fmla="*/ 660 h 970"/>
                <a:gd name="T32" fmla="*/ 106 w 950"/>
                <a:gd name="T33" fmla="*/ 563 h 970"/>
                <a:gd name="T34" fmla="*/ 28 w 950"/>
                <a:gd name="T35" fmla="*/ 394 h 970"/>
                <a:gd name="T36" fmla="*/ 13 w 950"/>
                <a:gd name="T37" fmla="*/ 298 h 970"/>
                <a:gd name="T38" fmla="*/ 50 w 950"/>
                <a:gd name="T39" fmla="*/ 261 h 970"/>
                <a:gd name="T40" fmla="*/ 83 w 950"/>
                <a:gd name="T41" fmla="*/ 358 h 970"/>
                <a:gd name="T42" fmla="*/ 131 w 950"/>
                <a:gd name="T43" fmla="*/ 445 h 970"/>
                <a:gd name="T44" fmla="*/ 197 w 950"/>
                <a:gd name="T45" fmla="*/ 507 h 970"/>
                <a:gd name="T46" fmla="*/ 164 w 950"/>
                <a:gd name="T47" fmla="*/ 311 h 970"/>
                <a:gd name="T48" fmla="*/ 78 w 950"/>
                <a:gd name="T49" fmla="*/ 69 h 970"/>
                <a:gd name="T50" fmla="*/ 130 w 950"/>
                <a:gd name="T51" fmla="*/ 63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0" h="970">
                  <a:moveTo>
                    <a:pt x="130" y="63"/>
                  </a:moveTo>
                  <a:cubicBezTo>
                    <a:pt x="159" y="47"/>
                    <a:pt x="170" y="0"/>
                    <a:pt x="195" y="50"/>
                  </a:cubicBezTo>
                  <a:cubicBezTo>
                    <a:pt x="220" y="101"/>
                    <a:pt x="256" y="176"/>
                    <a:pt x="271" y="194"/>
                  </a:cubicBezTo>
                  <a:cubicBezTo>
                    <a:pt x="287" y="211"/>
                    <a:pt x="347" y="280"/>
                    <a:pt x="355" y="241"/>
                  </a:cubicBezTo>
                  <a:cubicBezTo>
                    <a:pt x="362" y="202"/>
                    <a:pt x="429" y="171"/>
                    <a:pt x="460" y="194"/>
                  </a:cubicBezTo>
                  <a:cubicBezTo>
                    <a:pt x="490" y="218"/>
                    <a:pt x="489" y="164"/>
                    <a:pt x="520" y="152"/>
                  </a:cubicBezTo>
                  <a:cubicBezTo>
                    <a:pt x="552" y="141"/>
                    <a:pt x="591" y="180"/>
                    <a:pt x="611" y="169"/>
                  </a:cubicBezTo>
                  <a:cubicBezTo>
                    <a:pt x="631" y="158"/>
                    <a:pt x="659" y="114"/>
                    <a:pt x="683" y="132"/>
                  </a:cubicBezTo>
                  <a:cubicBezTo>
                    <a:pt x="708" y="150"/>
                    <a:pt x="734" y="287"/>
                    <a:pt x="741" y="338"/>
                  </a:cubicBezTo>
                  <a:cubicBezTo>
                    <a:pt x="749" y="388"/>
                    <a:pt x="747" y="468"/>
                    <a:pt x="783" y="535"/>
                  </a:cubicBezTo>
                  <a:cubicBezTo>
                    <a:pt x="820" y="601"/>
                    <a:pt x="866" y="675"/>
                    <a:pt x="890" y="723"/>
                  </a:cubicBezTo>
                  <a:cubicBezTo>
                    <a:pt x="898" y="739"/>
                    <a:pt x="921" y="781"/>
                    <a:pt x="950" y="830"/>
                  </a:cubicBezTo>
                  <a:cubicBezTo>
                    <a:pt x="741" y="970"/>
                    <a:pt x="741" y="970"/>
                    <a:pt x="741" y="970"/>
                  </a:cubicBezTo>
                  <a:cubicBezTo>
                    <a:pt x="634" y="970"/>
                    <a:pt x="634" y="970"/>
                    <a:pt x="634" y="970"/>
                  </a:cubicBezTo>
                  <a:cubicBezTo>
                    <a:pt x="574" y="876"/>
                    <a:pt x="518" y="792"/>
                    <a:pt x="499" y="776"/>
                  </a:cubicBezTo>
                  <a:cubicBezTo>
                    <a:pt x="454" y="736"/>
                    <a:pt x="380" y="681"/>
                    <a:pt x="314" y="660"/>
                  </a:cubicBezTo>
                  <a:cubicBezTo>
                    <a:pt x="247" y="639"/>
                    <a:pt x="131" y="607"/>
                    <a:pt x="106" y="563"/>
                  </a:cubicBezTo>
                  <a:cubicBezTo>
                    <a:pt x="82" y="518"/>
                    <a:pt x="49" y="432"/>
                    <a:pt x="28" y="394"/>
                  </a:cubicBezTo>
                  <a:cubicBezTo>
                    <a:pt x="7" y="357"/>
                    <a:pt x="0" y="329"/>
                    <a:pt x="13" y="298"/>
                  </a:cubicBezTo>
                  <a:cubicBezTo>
                    <a:pt x="25" y="268"/>
                    <a:pt x="47" y="219"/>
                    <a:pt x="50" y="261"/>
                  </a:cubicBezTo>
                  <a:cubicBezTo>
                    <a:pt x="53" y="303"/>
                    <a:pt x="57" y="321"/>
                    <a:pt x="83" y="358"/>
                  </a:cubicBezTo>
                  <a:cubicBezTo>
                    <a:pt x="110" y="396"/>
                    <a:pt x="116" y="413"/>
                    <a:pt x="131" y="445"/>
                  </a:cubicBezTo>
                  <a:cubicBezTo>
                    <a:pt x="146" y="477"/>
                    <a:pt x="171" y="544"/>
                    <a:pt x="197" y="507"/>
                  </a:cubicBezTo>
                  <a:cubicBezTo>
                    <a:pt x="223" y="470"/>
                    <a:pt x="198" y="382"/>
                    <a:pt x="164" y="311"/>
                  </a:cubicBezTo>
                  <a:cubicBezTo>
                    <a:pt x="131" y="239"/>
                    <a:pt x="48" y="68"/>
                    <a:pt x="78" y="69"/>
                  </a:cubicBezTo>
                  <a:cubicBezTo>
                    <a:pt x="107" y="70"/>
                    <a:pt x="110" y="80"/>
                    <a:pt x="130" y="63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21"/>
            <p:cNvSpPr>
              <a:spLocks/>
            </p:cNvSpPr>
            <p:nvPr/>
          </p:nvSpPr>
          <p:spPr bwMode="auto">
            <a:xfrm>
              <a:off x="7878576" y="6543696"/>
              <a:ext cx="782053" cy="639120"/>
            </a:xfrm>
            <a:custGeom>
              <a:avLst/>
              <a:gdLst>
                <a:gd name="T0" fmla="*/ 26 w 447"/>
                <a:gd name="T1" fmla="*/ 305 h 365"/>
                <a:gd name="T2" fmla="*/ 0 w 447"/>
                <a:gd name="T3" fmla="*/ 259 h 365"/>
                <a:gd name="T4" fmla="*/ 417 w 447"/>
                <a:gd name="T5" fmla="*/ 0 h 365"/>
                <a:gd name="T6" fmla="*/ 432 w 447"/>
                <a:gd name="T7" fmla="*/ 87 h 365"/>
                <a:gd name="T8" fmla="*/ 26 w 447"/>
                <a:gd name="T9" fmla="*/ 30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365">
                  <a:moveTo>
                    <a:pt x="26" y="305"/>
                  </a:moveTo>
                  <a:cubicBezTo>
                    <a:pt x="10" y="300"/>
                    <a:pt x="0" y="259"/>
                    <a:pt x="0" y="259"/>
                  </a:cubicBezTo>
                  <a:cubicBezTo>
                    <a:pt x="41" y="210"/>
                    <a:pt x="299" y="47"/>
                    <a:pt x="417" y="0"/>
                  </a:cubicBezTo>
                  <a:cubicBezTo>
                    <a:pt x="417" y="0"/>
                    <a:pt x="447" y="28"/>
                    <a:pt x="432" y="87"/>
                  </a:cubicBezTo>
                  <a:cubicBezTo>
                    <a:pt x="417" y="145"/>
                    <a:pt x="122" y="365"/>
                    <a:pt x="26" y="305"/>
                  </a:cubicBezTo>
                  <a:close/>
                </a:path>
              </a:pathLst>
            </a:custGeom>
            <a:solidFill>
              <a:srgbClr val="DB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22"/>
            <p:cNvSpPr>
              <a:spLocks/>
            </p:cNvSpPr>
            <p:nvPr/>
          </p:nvSpPr>
          <p:spPr bwMode="auto">
            <a:xfrm>
              <a:off x="7871170" y="6566655"/>
              <a:ext cx="1026445" cy="636898"/>
            </a:xfrm>
            <a:custGeom>
              <a:avLst/>
              <a:gdLst>
                <a:gd name="T0" fmla="*/ 50 w 586"/>
                <a:gd name="T1" fmla="*/ 362 h 364"/>
                <a:gd name="T2" fmla="*/ 13 w 586"/>
                <a:gd name="T3" fmla="*/ 297 h 364"/>
                <a:gd name="T4" fmla="*/ 109 w 586"/>
                <a:gd name="T5" fmla="*/ 199 h 364"/>
                <a:gd name="T6" fmla="*/ 436 w 586"/>
                <a:gd name="T7" fmla="*/ 0 h 364"/>
                <a:gd name="T8" fmla="*/ 586 w 586"/>
                <a:gd name="T9" fmla="*/ 211 h 364"/>
                <a:gd name="T10" fmla="*/ 585 w 586"/>
                <a:gd name="T11" fmla="*/ 362 h 364"/>
                <a:gd name="T12" fmla="*/ 250 w 586"/>
                <a:gd name="T13" fmla="*/ 362 h 364"/>
                <a:gd name="T14" fmla="*/ 250 w 586"/>
                <a:gd name="T15" fmla="*/ 364 h 364"/>
                <a:gd name="T16" fmla="*/ 50 w 586"/>
                <a:gd name="T17" fmla="*/ 36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364">
                  <a:moveTo>
                    <a:pt x="50" y="362"/>
                  </a:moveTo>
                  <a:cubicBezTo>
                    <a:pt x="19" y="311"/>
                    <a:pt x="21" y="310"/>
                    <a:pt x="13" y="297"/>
                  </a:cubicBezTo>
                  <a:cubicBezTo>
                    <a:pt x="0" y="273"/>
                    <a:pt x="39" y="249"/>
                    <a:pt x="109" y="199"/>
                  </a:cubicBezTo>
                  <a:cubicBezTo>
                    <a:pt x="179" y="149"/>
                    <a:pt x="411" y="10"/>
                    <a:pt x="436" y="0"/>
                  </a:cubicBezTo>
                  <a:cubicBezTo>
                    <a:pt x="448" y="17"/>
                    <a:pt x="550" y="162"/>
                    <a:pt x="586" y="211"/>
                  </a:cubicBezTo>
                  <a:cubicBezTo>
                    <a:pt x="585" y="362"/>
                    <a:pt x="585" y="362"/>
                    <a:pt x="585" y="362"/>
                  </a:cubicBezTo>
                  <a:cubicBezTo>
                    <a:pt x="250" y="362"/>
                    <a:pt x="250" y="362"/>
                    <a:pt x="250" y="362"/>
                  </a:cubicBezTo>
                  <a:cubicBezTo>
                    <a:pt x="250" y="364"/>
                    <a:pt x="250" y="364"/>
                    <a:pt x="250" y="364"/>
                  </a:cubicBezTo>
                  <a:lnTo>
                    <a:pt x="50" y="362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23"/>
            <p:cNvSpPr>
              <a:spLocks/>
            </p:cNvSpPr>
            <p:nvPr/>
          </p:nvSpPr>
          <p:spPr bwMode="auto">
            <a:xfrm>
              <a:off x="7900793" y="6599981"/>
              <a:ext cx="996822" cy="600610"/>
            </a:xfrm>
            <a:custGeom>
              <a:avLst/>
              <a:gdLst>
                <a:gd name="T0" fmla="*/ 48 w 569"/>
                <a:gd name="T1" fmla="*/ 343 h 343"/>
                <a:gd name="T2" fmla="*/ 12 w 569"/>
                <a:gd name="T3" fmla="*/ 282 h 343"/>
                <a:gd name="T4" fmla="*/ 103 w 569"/>
                <a:gd name="T5" fmla="*/ 189 h 343"/>
                <a:gd name="T6" fmla="*/ 413 w 569"/>
                <a:gd name="T7" fmla="*/ 0 h 343"/>
                <a:gd name="T8" fmla="*/ 569 w 569"/>
                <a:gd name="T9" fmla="*/ 221 h 343"/>
                <a:gd name="T10" fmla="*/ 569 w 569"/>
                <a:gd name="T11" fmla="*/ 343 h 343"/>
                <a:gd name="T12" fmla="*/ 233 w 569"/>
                <a:gd name="T13" fmla="*/ 343 h 343"/>
                <a:gd name="T14" fmla="*/ 233 w 569"/>
                <a:gd name="T15" fmla="*/ 343 h 343"/>
                <a:gd name="T16" fmla="*/ 48 w 569"/>
                <a:gd name="T17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9" h="343">
                  <a:moveTo>
                    <a:pt x="48" y="343"/>
                  </a:moveTo>
                  <a:cubicBezTo>
                    <a:pt x="30" y="313"/>
                    <a:pt x="24" y="300"/>
                    <a:pt x="12" y="282"/>
                  </a:cubicBezTo>
                  <a:cubicBezTo>
                    <a:pt x="0" y="263"/>
                    <a:pt x="37" y="236"/>
                    <a:pt x="103" y="189"/>
                  </a:cubicBezTo>
                  <a:cubicBezTo>
                    <a:pt x="169" y="141"/>
                    <a:pt x="388" y="10"/>
                    <a:pt x="413" y="0"/>
                  </a:cubicBezTo>
                  <a:cubicBezTo>
                    <a:pt x="418" y="11"/>
                    <a:pt x="524" y="160"/>
                    <a:pt x="569" y="221"/>
                  </a:cubicBezTo>
                  <a:cubicBezTo>
                    <a:pt x="569" y="343"/>
                    <a:pt x="569" y="343"/>
                    <a:pt x="569" y="343"/>
                  </a:cubicBezTo>
                  <a:cubicBezTo>
                    <a:pt x="233" y="343"/>
                    <a:pt x="233" y="343"/>
                    <a:pt x="233" y="343"/>
                  </a:cubicBezTo>
                  <a:cubicBezTo>
                    <a:pt x="233" y="343"/>
                    <a:pt x="233" y="343"/>
                    <a:pt x="233" y="343"/>
                  </a:cubicBezTo>
                  <a:lnTo>
                    <a:pt x="48" y="343"/>
                  </a:lnTo>
                  <a:close/>
                </a:path>
              </a:pathLst>
            </a:custGeom>
            <a:solidFill>
              <a:srgbClr val="0F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24"/>
            <p:cNvSpPr>
              <a:spLocks/>
            </p:cNvSpPr>
            <p:nvPr/>
          </p:nvSpPr>
          <p:spPr bwMode="auto">
            <a:xfrm>
              <a:off x="8384391" y="6792532"/>
              <a:ext cx="269571" cy="408060"/>
            </a:xfrm>
            <a:custGeom>
              <a:avLst/>
              <a:gdLst>
                <a:gd name="T0" fmla="*/ 0 w 154"/>
                <a:gd name="T1" fmla="*/ 0 h 233"/>
                <a:gd name="T2" fmla="*/ 145 w 154"/>
                <a:gd name="T3" fmla="*/ 233 h 233"/>
                <a:gd name="T4" fmla="*/ 154 w 154"/>
                <a:gd name="T5" fmla="*/ 233 h 233"/>
                <a:gd name="T6" fmla="*/ 0 w 15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33">
                  <a:moveTo>
                    <a:pt x="0" y="0"/>
                  </a:moveTo>
                  <a:cubicBezTo>
                    <a:pt x="43" y="80"/>
                    <a:pt x="99" y="167"/>
                    <a:pt x="145" y="233"/>
                  </a:cubicBezTo>
                  <a:cubicBezTo>
                    <a:pt x="154" y="233"/>
                    <a:pt x="154" y="233"/>
                    <a:pt x="154" y="233"/>
                  </a:cubicBezTo>
                  <a:cubicBezTo>
                    <a:pt x="115" y="164"/>
                    <a:pt x="55" y="76"/>
                    <a:pt x="0" y="0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25"/>
            <p:cNvSpPr>
              <a:spLocks noEditPoints="1"/>
            </p:cNvSpPr>
            <p:nvPr/>
          </p:nvSpPr>
          <p:spPr bwMode="auto">
            <a:xfrm>
              <a:off x="8379208" y="7014705"/>
              <a:ext cx="150338" cy="133305"/>
            </a:xfrm>
            <a:custGeom>
              <a:avLst/>
              <a:gdLst>
                <a:gd name="T0" fmla="*/ 43 w 86"/>
                <a:gd name="T1" fmla="*/ 0 h 76"/>
                <a:gd name="T2" fmla="*/ 61 w 86"/>
                <a:gd name="T3" fmla="*/ 4 h 76"/>
                <a:gd name="T4" fmla="*/ 77 w 86"/>
                <a:gd name="T5" fmla="*/ 55 h 76"/>
                <a:gd name="T6" fmla="*/ 43 w 86"/>
                <a:gd name="T7" fmla="*/ 76 h 76"/>
                <a:gd name="T8" fmla="*/ 43 w 86"/>
                <a:gd name="T9" fmla="*/ 67 h 76"/>
                <a:gd name="T10" fmla="*/ 69 w 86"/>
                <a:gd name="T11" fmla="*/ 51 h 76"/>
                <a:gd name="T12" fmla="*/ 57 w 86"/>
                <a:gd name="T13" fmla="*/ 12 h 76"/>
                <a:gd name="T14" fmla="*/ 43 w 86"/>
                <a:gd name="T15" fmla="*/ 9 h 76"/>
                <a:gd name="T16" fmla="*/ 43 w 86"/>
                <a:gd name="T17" fmla="*/ 0 h 76"/>
                <a:gd name="T18" fmla="*/ 25 w 86"/>
                <a:gd name="T19" fmla="*/ 71 h 76"/>
                <a:gd name="T20" fmla="*/ 10 w 86"/>
                <a:gd name="T21" fmla="*/ 20 h 76"/>
                <a:gd name="T22" fmla="*/ 43 w 86"/>
                <a:gd name="T23" fmla="*/ 0 h 76"/>
                <a:gd name="T24" fmla="*/ 43 w 86"/>
                <a:gd name="T25" fmla="*/ 9 h 76"/>
                <a:gd name="T26" fmla="*/ 17 w 86"/>
                <a:gd name="T27" fmla="*/ 24 h 76"/>
                <a:gd name="T28" fmla="*/ 30 w 86"/>
                <a:gd name="T29" fmla="*/ 63 h 76"/>
                <a:gd name="T30" fmla="*/ 43 w 86"/>
                <a:gd name="T31" fmla="*/ 67 h 76"/>
                <a:gd name="T32" fmla="*/ 43 w 86"/>
                <a:gd name="T33" fmla="*/ 76 h 76"/>
                <a:gd name="T34" fmla="*/ 25 w 86"/>
                <a:gd name="T35" fmla="*/ 7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76">
                  <a:moveTo>
                    <a:pt x="43" y="0"/>
                  </a:moveTo>
                  <a:cubicBezTo>
                    <a:pt x="49" y="0"/>
                    <a:pt x="55" y="1"/>
                    <a:pt x="61" y="4"/>
                  </a:cubicBezTo>
                  <a:cubicBezTo>
                    <a:pt x="79" y="14"/>
                    <a:pt x="86" y="37"/>
                    <a:pt x="77" y="55"/>
                  </a:cubicBezTo>
                  <a:cubicBezTo>
                    <a:pt x="70" y="68"/>
                    <a:pt x="57" y="76"/>
                    <a:pt x="43" y="76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4" y="67"/>
                    <a:pt x="64" y="61"/>
                    <a:pt x="69" y="51"/>
                  </a:cubicBezTo>
                  <a:cubicBezTo>
                    <a:pt x="76" y="37"/>
                    <a:pt x="71" y="19"/>
                    <a:pt x="57" y="12"/>
                  </a:cubicBezTo>
                  <a:cubicBezTo>
                    <a:pt x="52" y="10"/>
                    <a:pt x="48" y="9"/>
                    <a:pt x="43" y="9"/>
                  </a:cubicBezTo>
                  <a:lnTo>
                    <a:pt x="43" y="0"/>
                  </a:lnTo>
                  <a:close/>
                  <a:moveTo>
                    <a:pt x="25" y="71"/>
                  </a:moveTo>
                  <a:cubicBezTo>
                    <a:pt x="7" y="61"/>
                    <a:pt x="0" y="38"/>
                    <a:pt x="10" y="20"/>
                  </a:cubicBezTo>
                  <a:cubicBezTo>
                    <a:pt x="16" y="7"/>
                    <a:pt x="30" y="0"/>
                    <a:pt x="43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3" y="9"/>
                    <a:pt x="23" y="14"/>
                    <a:pt x="17" y="24"/>
                  </a:cubicBezTo>
                  <a:cubicBezTo>
                    <a:pt x="10" y="38"/>
                    <a:pt x="15" y="56"/>
                    <a:pt x="30" y="63"/>
                  </a:cubicBezTo>
                  <a:cubicBezTo>
                    <a:pt x="34" y="66"/>
                    <a:pt x="39" y="67"/>
                    <a:pt x="43" y="67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76"/>
                    <a:pt x="31" y="74"/>
                    <a:pt x="25" y="71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26"/>
            <p:cNvSpPr>
              <a:spLocks/>
            </p:cNvSpPr>
            <p:nvPr/>
          </p:nvSpPr>
          <p:spPr bwMode="auto">
            <a:xfrm>
              <a:off x="8429567" y="7082839"/>
              <a:ext cx="30364" cy="29624"/>
            </a:xfrm>
            <a:custGeom>
              <a:avLst/>
              <a:gdLst>
                <a:gd name="T0" fmla="*/ 5 w 17"/>
                <a:gd name="T1" fmla="*/ 15 h 17"/>
                <a:gd name="T2" fmla="*/ 2 w 17"/>
                <a:gd name="T3" fmla="*/ 5 h 17"/>
                <a:gd name="T4" fmla="*/ 12 w 17"/>
                <a:gd name="T5" fmla="*/ 2 h 17"/>
                <a:gd name="T6" fmla="*/ 15 w 17"/>
                <a:gd name="T7" fmla="*/ 12 h 17"/>
                <a:gd name="T8" fmla="*/ 5 w 17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5" y="15"/>
                  </a:moveTo>
                  <a:cubicBezTo>
                    <a:pt x="2" y="13"/>
                    <a:pt x="0" y="9"/>
                    <a:pt x="2" y="5"/>
                  </a:cubicBezTo>
                  <a:cubicBezTo>
                    <a:pt x="4" y="2"/>
                    <a:pt x="9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ubicBezTo>
                    <a:pt x="13" y="16"/>
                    <a:pt x="9" y="17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27"/>
            <p:cNvSpPr>
              <a:spLocks/>
            </p:cNvSpPr>
            <p:nvPr/>
          </p:nvSpPr>
          <p:spPr bwMode="auto">
            <a:xfrm>
              <a:off x="8448822" y="7048031"/>
              <a:ext cx="30364" cy="29624"/>
            </a:xfrm>
            <a:custGeom>
              <a:avLst/>
              <a:gdLst>
                <a:gd name="T0" fmla="*/ 5 w 17"/>
                <a:gd name="T1" fmla="*/ 15 h 17"/>
                <a:gd name="T2" fmla="*/ 2 w 17"/>
                <a:gd name="T3" fmla="*/ 5 h 17"/>
                <a:gd name="T4" fmla="*/ 12 w 17"/>
                <a:gd name="T5" fmla="*/ 2 h 17"/>
                <a:gd name="T6" fmla="*/ 15 w 17"/>
                <a:gd name="T7" fmla="*/ 12 h 17"/>
                <a:gd name="T8" fmla="*/ 5 w 17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5" y="15"/>
                  </a:moveTo>
                  <a:cubicBezTo>
                    <a:pt x="2" y="13"/>
                    <a:pt x="0" y="9"/>
                    <a:pt x="2" y="5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15" y="4"/>
                    <a:pt x="17" y="8"/>
                    <a:pt x="15" y="12"/>
                  </a:cubicBezTo>
                  <a:cubicBezTo>
                    <a:pt x="13" y="15"/>
                    <a:pt x="9" y="17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28"/>
            <p:cNvSpPr>
              <a:spLocks/>
            </p:cNvSpPr>
            <p:nvPr/>
          </p:nvSpPr>
          <p:spPr bwMode="auto">
            <a:xfrm>
              <a:off x="8473261" y="7139123"/>
              <a:ext cx="131824" cy="61468"/>
            </a:xfrm>
            <a:custGeom>
              <a:avLst/>
              <a:gdLst>
                <a:gd name="T0" fmla="*/ 0 w 75"/>
                <a:gd name="T1" fmla="*/ 35 h 35"/>
                <a:gd name="T2" fmla="*/ 18 w 75"/>
                <a:gd name="T3" fmla="*/ 11 h 35"/>
                <a:gd name="T4" fmla="*/ 70 w 75"/>
                <a:gd name="T5" fmla="*/ 24 h 35"/>
                <a:gd name="T6" fmla="*/ 75 w 75"/>
                <a:gd name="T7" fmla="*/ 35 h 35"/>
                <a:gd name="T8" fmla="*/ 65 w 75"/>
                <a:gd name="T9" fmla="*/ 35 h 35"/>
                <a:gd name="T10" fmla="*/ 62 w 75"/>
                <a:gd name="T11" fmla="*/ 29 h 35"/>
                <a:gd name="T12" fmla="*/ 23 w 75"/>
                <a:gd name="T13" fmla="*/ 19 h 35"/>
                <a:gd name="T14" fmla="*/ 10 w 75"/>
                <a:gd name="T15" fmla="*/ 35 h 35"/>
                <a:gd name="T16" fmla="*/ 0 w 75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35">
                  <a:moveTo>
                    <a:pt x="0" y="35"/>
                  </a:moveTo>
                  <a:cubicBezTo>
                    <a:pt x="3" y="25"/>
                    <a:pt x="9" y="16"/>
                    <a:pt x="18" y="11"/>
                  </a:cubicBezTo>
                  <a:cubicBezTo>
                    <a:pt x="36" y="0"/>
                    <a:pt x="59" y="6"/>
                    <a:pt x="70" y="24"/>
                  </a:cubicBezTo>
                  <a:cubicBezTo>
                    <a:pt x="72" y="28"/>
                    <a:pt x="74" y="32"/>
                    <a:pt x="7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3"/>
                    <a:pt x="64" y="31"/>
                    <a:pt x="62" y="29"/>
                  </a:cubicBezTo>
                  <a:cubicBezTo>
                    <a:pt x="54" y="15"/>
                    <a:pt x="36" y="10"/>
                    <a:pt x="23" y="19"/>
                  </a:cubicBezTo>
                  <a:cubicBezTo>
                    <a:pt x="16" y="22"/>
                    <a:pt x="12" y="29"/>
                    <a:pt x="10" y="35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29"/>
            <p:cNvSpPr>
              <a:spLocks/>
            </p:cNvSpPr>
            <p:nvPr/>
          </p:nvSpPr>
          <p:spPr bwMode="auto">
            <a:xfrm>
              <a:off x="8515474" y="7182818"/>
              <a:ext cx="26661" cy="17774"/>
            </a:xfrm>
            <a:custGeom>
              <a:avLst/>
              <a:gdLst>
                <a:gd name="T0" fmla="*/ 1 w 15"/>
                <a:gd name="T1" fmla="*/ 10 h 10"/>
                <a:gd name="T2" fmla="*/ 4 w 15"/>
                <a:gd name="T3" fmla="*/ 2 h 10"/>
                <a:gd name="T4" fmla="*/ 14 w 15"/>
                <a:gd name="T5" fmla="*/ 5 h 10"/>
                <a:gd name="T6" fmla="*/ 15 w 15"/>
                <a:gd name="T7" fmla="*/ 10 h 10"/>
                <a:gd name="T8" fmla="*/ 1 w 15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" y="10"/>
                  </a:moveTo>
                  <a:cubicBezTo>
                    <a:pt x="0" y="7"/>
                    <a:pt x="1" y="4"/>
                    <a:pt x="4" y="2"/>
                  </a:cubicBezTo>
                  <a:cubicBezTo>
                    <a:pt x="7" y="0"/>
                    <a:pt x="12" y="1"/>
                    <a:pt x="14" y="5"/>
                  </a:cubicBezTo>
                  <a:cubicBezTo>
                    <a:pt x="15" y="7"/>
                    <a:pt x="15" y="9"/>
                    <a:pt x="15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30"/>
            <p:cNvSpPr>
              <a:spLocks noEditPoints="1"/>
            </p:cNvSpPr>
            <p:nvPr/>
          </p:nvSpPr>
          <p:spPr bwMode="auto">
            <a:xfrm>
              <a:off x="8279229" y="6872514"/>
              <a:ext cx="148856" cy="133305"/>
            </a:xfrm>
            <a:custGeom>
              <a:avLst/>
              <a:gdLst>
                <a:gd name="T0" fmla="*/ 67 w 85"/>
                <a:gd name="T1" fmla="*/ 66 h 76"/>
                <a:gd name="T2" fmla="*/ 42 w 85"/>
                <a:gd name="T3" fmla="*/ 76 h 76"/>
                <a:gd name="T4" fmla="*/ 42 w 85"/>
                <a:gd name="T5" fmla="*/ 67 h 76"/>
                <a:gd name="T6" fmla="*/ 61 w 85"/>
                <a:gd name="T7" fmla="*/ 59 h 76"/>
                <a:gd name="T8" fmla="*/ 64 w 85"/>
                <a:gd name="T9" fmla="*/ 18 h 76"/>
                <a:gd name="T10" fmla="*/ 42 w 85"/>
                <a:gd name="T11" fmla="*/ 9 h 76"/>
                <a:gd name="T12" fmla="*/ 42 w 85"/>
                <a:gd name="T13" fmla="*/ 0 h 76"/>
                <a:gd name="T14" fmla="*/ 71 w 85"/>
                <a:gd name="T15" fmla="*/ 13 h 76"/>
                <a:gd name="T16" fmla="*/ 67 w 85"/>
                <a:gd name="T17" fmla="*/ 66 h 76"/>
                <a:gd name="T18" fmla="*/ 42 w 85"/>
                <a:gd name="T19" fmla="*/ 76 h 76"/>
                <a:gd name="T20" fmla="*/ 14 w 85"/>
                <a:gd name="T21" fmla="*/ 63 h 76"/>
                <a:gd name="T22" fmla="*/ 17 w 85"/>
                <a:gd name="T23" fmla="*/ 9 h 76"/>
                <a:gd name="T24" fmla="*/ 42 w 85"/>
                <a:gd name="T25" fmla="*/ 0 h 76"/>
                <a:gd name="T26" fmla="*/ 42 w 85"/>
                <a:gd name="T27" fmla="*/ 9 h 76"/>
                <a:gd name="T28" fmla="*/ 23 w 85"/>
                <a:gd name="T29" fmla="*/ 16 h 76"/>
                <a:gd name="T30" fmla="*/ 20 w 85"/>
                <a:gd name="T31" fmla="*/ 57 h 76"/>
                <a:gd name="T32" fmla="*/ 42 w 85"/>
                <a:gd name="T33" fmla="*/ 67 h 76"/>
                <a:gd name="T34" fmla="*/ 42 w 85"/>
                <a:gd name="T3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76">
                  <a:moveTo>
                    <a:pt x="67" y="66"/>
                  </a:moveTo>
                  <a:cubicBezTo>
                    <a:pt x="60" y="72"/>
                    <a:pt x="51" y="76"/>
                    <a:pt x="42" y="76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9" y="67"/>
                    <a:pt x="56" y="64"/>
                    <a:pt x="61" y="59"/>
                  </a:cubicBezTo>
                  <a:cubicBezTo>
                    <a:pt x="73" y="49"/>
                    <a:pt x="75" y="30"/>
                    <a:pt x="64" y="18"/>
                  </a:cubicBezTo>
                  <a:cubicBezTo>
                    <a:pt x="58" y="12"/>
                    <a:pt x="50" y="9"/>
                    <a:pt x="42" y="9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3" y="0"/>
                    <a:pt x="63" y="4"/>
                    <a:pt x="71" y="13"/>
                  </a:cubicBezTo>
                  <a:cubicBezTo>
                    <a:pt x="85" y="28"/>
                    <a:pt x="83" y="52"/>
                    <a:pt x="67" y="66"/>
                  </a:cubicBezTo>
                  <a:close/>
                  <a:moveTo>
                    <a:pt x="42" y="76"/>
                  </a:moveTo>
                  <a:cubicBezTo>
                    <a:pt x="32" y="76"/>
                    <a:pt x="21" y="71"/>
                    <a:pt x="14" y="63"/>
                  </a:cubicBezTo>
                  <a:cubicBezTo>
                    <a:pt x="0" y="47"/>
                    <a:pt x="1" y="23"/>
                    <a:pt x="17" y="9"/>
                  </a:cubicBezTo>
                  <a:cubicBezTo>
                    <a:pt x="24" y="3"/>
                    <a:pt x="33" y="0"/>
                    <a:pt x="42" y="0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5" y="9"/>
                    <a:pt x="29" y="11"/>
                    <a:pt x="23" y="16"/>
                  </a:cubicBezTo>
                  <a:cubicBezTo>
                    <a:pt x="11" y="26"/>
                    <a:pt x="10" y="45"/>
                    <a:pt x="20" y="57"/>
                  </a:cubicBezTo>
                  <a:cubicBezTo>
                    <a:pt x="26" y="63"/>
                    <a:pt x="34" y="67"/>
                    <a:pt x="42" y="67"/>
                  </a:cubicBezTo>
                  <a:lnTo>
                    <a:pt x="42" y="7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31"/>
            <p:cNvSpPr>
              <a:spLocks/>
            </p:cNvSpPr>
            <p:nvPr/>
          </p:nvSpPr>
          <p:spPr bwMode="auto">
            <a:xfrm>
              <a:off x="8352547" y="6939168"/>
              <a:ext cx="28142" cy="28142"/>
            </a:xfrm>
            <a:custGeom>
              <a:avLst/>
              <a:gdLst>
                <a:gd name="T0" fmla="*/ 13 w 16"/>
                <a:gd name="T1" fmla="*/ 14 h 16"/>
                <a:gd name="T2" fmla="*/ 2 w 16"/>
                <a:gd name="T3" fmla="*/ 13 h 16"/>
                <a:gd name="T4" fmla="*/ 3 w 16"/>
                <a:gd name="T5" fmla="*/ 3 h 16"/>
                <a:gd name="T6" fmla="*/ 13 w 16"/>
                <a:gd name="T7" fmla="*/ 3 h 16"/>
                <a:gd name="T8" fmla="*/ 13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3" y="14"/>
                  </a:moveTo>
                  <a:cubicBezTo>
                    <a:pt x="10" y="16"/>
                    <a:pt x="5" y="16"/>
                    <a:pt x="2" y="13"/>
                  </a:cubicBezTo>
                  <a:cubicBezTo>
                    <a:pt x="0" y="10"/>
                    <a:pt x="0" y="5"/>
                    <a:pt x="3" y="3"/>
                  </a:cubicBezTo>
                  <a:cubicBezTo>
                    <a:pt x="6" y="0"/>
                    <a:pt x="11" y="0"/>
                    <a:pt x="13" y="3"/>
                  </a:cubicBezTo>
                  <a:cubicBezTo>
                    <a:pt x="16" y="6"/>
                    <a:pt x="16" y="11"/>
                    <a:pt x="13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32"/>
            <p:cNvSpPr>
              <a:spLocks/>
            </p:cNvSpPr>
            <p:nvPr/>
          </p:nvSpPr>
          <p:spPr bwMode="auto">
            <a:xfrm>
              <a:off x="8326626" y="6909543"/>
              <a:ext cx="28142" cy="28142"/>
            </a:xfrm>
            <a:custGeom>
              <a:avLst/>
              <a:gdLst>
                <a:gd name="T0" fmla="*/ 12 w 16"/>
                <a:gd name="T1" fmla="*/ 13 h 16"/>
                <a:gd name="T2" fmla="*/ 2 w 16"/>
                <a:gd name="T3" fmla="*/ 13 h 16"/>
                <a:gd name="T4" fmla="*/ 3 w 16"/>
                <a:gd name="T5" fmla="*/ 2 h 16"/>
                <a:gd name="T6" fmla="*/ 13 w 16"/>
                <a:gd name="T7" fmla="*/ 3 h 16"/>
                <a:gd name="T8" fmla="*/ 12 w 16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2" y="13"/>
                  </a:moveTo>
                  <a:cubicBezTo>
                    <a:pt x="9" y="16"/>
                    <a:pt x="5" y="16"/>
                    <a:pt x="2" y="13"/>
                  </a:cubicBezTo>
                  <a:cubicBezTo>
                    <a:pt x="0" y="10"/>
                    <a:pt x="0" y="5"/>
                    <a:pt x="3" y="2"/>
                  </a:cubicBezTo>
                  <a:cubicBezTo>
                    <a:pt x="6" y="0"/>
                    <a:pt x="10" y="0"/>
                    <a:pt x="13" y="3"/>
                  </a:cubicBezTo>
                  <a:cubicBezTo>
                    <a:pt x="16" y="6"/>
                    <a:pt x="15" y="11"/>
                    <a:pt x="12" y="13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61"/>
            <p:cNvSpPr>
              <a:spLocks/>
            </p:cNvSpPr>
            <p:nvPr/>
          </p:nvSpPr>
          <p:spPr bwMode="auto">
            <a:xfrm>
              <a:off x="7881540" y="6529621"/>
              <a:ext cx="628753" cy="406579"/>
            </a:xfrm>
            <a:custGeom>
              <a:avLst/>
              <a:gdLst>
                <a:gd name="T0" fmla="*/ 0 w 359"/>
                <a:gd name="T1" fmla="*/ 178 h 232"/>
                <a:gd name="T2" fmla="*/ 167 w 359"/>
                <a:gd name="T3" fmla="*/ 117 h 232"/>
                <a:gd name="T4" fmla="*/ 337 w 359"/>
                <a:gd name="T5" fmla="*/ 8 h 232"/>
                <a:gd name="T6" fmla="*/ 353 w 359"/>
                <a:gd name="T7" fmla="*/ 37 h 232"/>
                <a:gd name="T8" fmla="*/ 37 w 359"/>
                <a:gd name="T9" fmla="*/ 232 h 232"/>
                <a:gd name="T10" fmla="*/ 0 w 359"/>
                <a:gd name="T11" fmla="*/ 17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232">
                  <a:moveTo>
                    <a:pt x="0" y="178"/>
                  </a:moveTo>
                  <a:cubicBezTo>
                    <a:pt x="30" y="208"/>
                    <a:pt x="102" y="155"/>
                    <a:pt x="167" y="117"/>
                  </a:cubicBezTo>
                  <a:cubicBezTo>
                    <a:pt x="232" y="78"/>
                    <a:pt x="359" y="36"/>
                    <a:pt x="337" y="8"/>
                  </a:cubicBezTo>
                  <a:cubicBezTo>
                    <a:pt x="331" y="0"/>
                    <a:pt x="340" y="12"/>
                    <a:pt x="353" y="37"/>
                  </a:cubicBezTo>
                  <a:cubicBezTo>
                    <a:pt x="250" y="89"/>
                    <a:pt x="108" y="177"/>
                    <a:pt x="37" y="232"/>
                  </a:cubicBezTo>
                  <a:cubicBezTo>
                    <a:pt x="22" y="214"/>
                    <a:pt x="9" y="195"/>
                    <a:pt x="0" y="178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4920698" y="5535026"/>
              <a:ext cx="56285" cy="56285"/>
            </a:xfrm>
            <a:custGeom>
              <a:avLst/>
              <a:gdLst>
                <a:gd name="T0" fmla="*/ 0 w 32"/>
                <a:gd name="T1" fmla="*/ 32 h 32"/>
                <a:gd name="T2" fmla="*/ 5 w 32"/>
                <a:gd name="T3" fmla="*/ 0 h 32"/>
                <a:gd name="T4" fmla="*/ 32 w 32"/>
                <a:gd name="T5" fmla="*/ 10 h 32"/>
                <a:gd name="T6" fmla="*/ 0 w 32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21" y="9"/>
                    <a:pt x="32" y="10"/>
                  </a:cubicBezTo>
                  <a:cubicBezTo>
                    <a:pt x="24" y="16"/>
                    <a:pt x="14" y="22"/>
                    <a:pt x="0" y="32"/>
                  </a:cubicBezTo>
                  <a:close/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4758511" y="5392835"/>
              <a:ext cx="602092" cy="420650"/>
            </a:xfrm>
            <a:custGeom>
              <a:avLst/>
              <a:gdLst>
                <a:gd name="T0" fmla="*/ 0 w 344"/>
                <a:gd name="T1" fmla="*/ 183 h 240"/>
                <a:gd name="T2" fmla="*/ 291 w 344"/>
                <a:gd name="T3" fmla="*/ 51 h 240"/>
                <a:gd name="T4" fmla="*/ 199 w 344"/>
                <a:gd name="T5" fmla="*/ 240 h 240"/>
                <a:gd name="T6" fmla="*/ 175 w 344"/>
                <a:gd name="T7" fmla="*/ 221 h 240"/>
                <a:gd name="T8" fmla="*/ 0 w 344"/>
                <a:gd name="T9" fmla="*/ 18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0">
                  <a:moveTo>
                    <a:pt x="0" y="183"/>
                  </a:moveTo>
                  <a:cubicBezTo>
                    <a:pt x="87" y="110"/>
                    <a:pt x="238" y="0"/>
                    <a:pt x="291" y="51"/>
                  </a:cubicBezTo>
                  <a:cubicBezTo>
                    <a:pt x="344" y="102"/>
                    <a:pt x="260" y="182"/>
                    <a:pt x="199" y="240"/>
                  </a:cubicBezTo>
                  <a:cubicBezTo>
                    <a:pt x="192" y="233"/>
                    <a:pt x="183" y="225"/>
                    <a:pt x="175" y="221"/>
                  </a:cubicBezTo>
                  <a:cubicBezTo>
                    <a:pt x="126" y="194"/>
                    <a:pt x="67" y="163"/>
                    <a:pt x="0" y="183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9"/>
            <p:cNvSpPr>
              <a:spLocks/>
            </p:cNvSpPr>
            <p:nvPr/>
          </p:nvSpPr>
          <p:spPr bwMode="auto">
            <a:xfrm>
              <a:off x="5034748" y="5435048"/>
              <a:ext cx="285124" cy="274755"/>
            </a:xfrm>
            <a:custGeom>
              <a:avLst/>
              <a:gdLst>
                <a:gd name="T0" fmla="*/ 39 w 163"/>
                <a:gd name="T1" fmla="*/ 127 h 157"/>
                <a:gd name="T2" fmla="*/ 18 w 163"/>
                <a:gd name="T3" fmla="*/ 59 h 157"/>
                <a:gd name="T4" fmla="*/ 127 w 163"/>
                <a:gd name="T5" fmla="*/ 35 h 157"/>
                <a:gd name="T6" fmla="*/ 97 w 163"/>
                <a:gd name="T7" fmla="*/ 135 h 157"/>
                <a:gd name="T8" fmla="*/ 39 w 163"/>
                <a:gd name="T9" fmla="*/ 12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7">
                  <a:moveTo>
                    <a:pt x="39" y="127"/>
                  </a:moveTo>
                  <a:cubicBezTo>
                    <a:pt x="21" y="102"/>
                    <a:pt x="0" y="76"/>
                    <a:pt x="18" y="59"/>
                  </a:cubicBezTo>
                  <a:cubicBezTo>
                    <a:pt x="35" y="43"/>
                    <a:pt x="91" y="0"/>
                    <a:pt x="127" y="35"/>
                  </a:cubicBezTo>
                  <a:cubicBezTo>
                    <a:pt x="163" y="70"/>
                    <a:pt x="128" y="113"/>
                    <a:pt x="97" y="135"/>
                  </a:cubicBezTo>
                  <a:cubicBezTo>
                    <a:pt x="65" y="157"/>
                    <a:pt x="59" y="151"/>
                    <a:pt x="39" y="127"/>
                  </a:cubicBezTo>
                  <a:close/>
                </a:path>
              </a:pathLst>
            </a:custGeom>
            <a:solidFill>
              <a:srgbClr val="D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20"/>
            <p:cNvSpPr>
              <a:spLocks noEditPoints="1"/>
            </p:cNvSpPr>
            <p:nvPr/>
          </p:nvSpPr>
          <p:spPr bwMode="auto">
            <a:xfrm>
              <a:off x="4852565" y="5663147"/>
              <a:ext cx="178480" cy="209585"/>
            </a:xfrm>
            <a:custGeom>
              <a:avLst/>
              <a:gdLst>
                <a:gd name="T0" fmla="*/ 46 w 102"/>
                <a:gd name="T1" fmla="*/ 109 h 120"/>
                <a:gd name="T2" fmla="*/ 61 w 102"/>
                <a:gd name="T3" fmla="*/ 120 h 120"/>
                <a:gd name="T4" fmla="*/ 46 w 102"/>
                <a:gd name="T5" fmla="*/ 102 h 120"/>
                <a:gd name="T6" fmla="*/ 46 w 102"/>
                <a:gd name="T7" fmla="*/ 109 h 120"/>
                <a:gd name="T8" fmla="*/ 46 w 102"/>
                <a:gd name="T9" fmla="*/ 15 h 120"/>
                <a:gd name="T10" fmla="*/ 46 w 102"/>
                <a:gd name="T11" fmla="*/ 9 h 120"/>
                <a:gd name="T12" fmla="*/ 102 w 102"/>
                <a:gd name="T13" fmla="*/ 88 h 120"/>
                <a:gd name="T14" fmla="*/ 46 w 102"/>
                <a:gd name="T15" fmla="*/ 15 h 120"/>
                <a:gd name="T16" fmla="*/ 0 w 102"/>
                <a:gd name="T17" fmla="*/ 37 h 120"/>
                <a:gd name="T18" fmla="*/ 46 w 102"/>
                <a:gd name="T19" fmla="*/ 109 h 120"/>
                <a:gd name="T20" fmla="*/ 46 w 102"/>
                <a:gd name="T21" fmla="*/ 102 h 120"/>
                <a:gd name="T22" fmla="*/ 0 w 102"/>
                <a:gd name="T23" fmla="*/ 37 h 120"/>
                <a:gd name="T24" fmla="*/ 46 w 102"/>
                <a:gd name="T25" fmla="*/ 9 h 120"/>
                <a:gd name="T26" fmla="*/ 46 w 102"/>
                <a:gd name="T27" fmla="*/ 15 h 120"/>
                <a:gd name="T28" fmla="*/ 32 w 102"/>
                <a:gd name="T29" fmla="*/ 0 h 120"/>
                <a:gd name="T30" fmla="*/ 46 w 102"/>
                <a:gd name="T31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0">
                  <a:moveTo>
                    <a:pt x="46" y="109"/>
                  </a:moveTo>
                  <a:cubicBezTo>
                    <a:pt x="51" y="113"/>
                    <a:pt x="56" y="117"/>
                    <a:pt x="61" y="120"/>
                  </a:cubicBezTo>
                  <a:cubicBezTo>
                    <a:pt x="57" y="115"/>
                    <a:pt x="52" y="109"/>
                    <a:pt x="46" y="102"/>
                  </a:cubicBezTo>
                  <a:cubicBezTo>
                    <a:pt x="46" y="109"/>
                    <a:pt x="46" y="109"/>
                    <a:pt x="46" y="109"/>
                  </a:cubicBezTo>
                  <a:close/>
                  <a:moveTo>
                    <a:pt x="46" y="1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70" y="26"/>
                    <a:pt x="93" y="58"/>
                    <a:pt x="102" y="88"/>
                  </a:cubicBezTo>
                  <a:cubicBezTo>
                    <a:pt x="85" y="63"/>
                    <a:pt x="63" y="34"/>
                    <a:pt x="46" y="15"/>
                  </a:cubicBezTo>
                  <a:close/>
                  <a:moveTo>
                    <a:pt x="0" y="37"/>
                  </a:moveTo>
                  <a:cubicBezTo>
                    <a:pt x="6" y="63"/>
                    <a:pt x="27" y="92"/>
                    <a:pt x="46" y="109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31" y="83"/>
                    <a:pt x="12" y="58"/>
                    <a:pt x="0" y="37"/>
                  </a:cubicBezTo>
                  <a:close/>
                  <a:moveTo>
                    <a:pt x="46" y="9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1" y="9"/>
                    <a:pt x="36" y="4"/>
                    <a:pt x="32" y="0"/>
                  </a:cubicBezTo>
                  <a:cubicBezTo>
                    <a:pt x="37" y="2"/>
                    <a:pt x="42" y="5"/>
                    <a:pt x="46" y="9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39"/>
            <p:cNvSpPr>
              <a:spLocks noChangeArrowheads="1"/>
            </p:cNvSpPr>
            <p:nvPr/>
          </p:nvSpPr>
          <p:spPr bwMode="auto">
            <a:xfrm>
              <a:off x="6041937" y="4342691"/>
              <a:ext cx="108125" cy="108125"/>
            </a:xfrm>
            <a:prstGeom prst="ellipse">
              <a:avLst/>
            </a:prstGeom>
            <a:solidFill>
              <a:srgbClr val="706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48"/>
            <p:cNvSpPr>
              <a:spLocks/>
            </p:cNvSpPr>
            <p:nvPr/>
          </p:nvSpPr>
          <p:spPr bwMode="auto">
            <a:xfrm>
              <a:off x="7311292" y="5440231"/>
              <a:ext cx="231061" cy="345111"/>
            </a:xfrm>
            <a:custGeom>
              <a:avLst/>
              <a:gdLst>
                <a:gd name="T0" fmla="*/ 0 w 132"/>
                <a:gd name="T1" fmla="*/ 0 h 197"/>
                <a:gd name="T2" fmla="*/ 83 w 132"/>
                <a:gd name="T3" fmla="*/ 162 h 197"/>
                <a:gd name="T4" fmla="*/ 110 w 132"/>
                <a:gd name="T5" fmla="*/ 178 h 197"/>
                <a:gd name="T6" fmla="*/ 0 w 132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97">
                  <a:moveTo>
                    <a:pt x="0" y="0"/>
                  </a:moveTo>
                  <a:cubicBezTo>
                    <a:pt x="14" y="22"/>
                    <a:pt x="67" y="130"/>
                    <a:pt x="83" y="162"/>
                  </a:cubicBezTo>
                  <a:cubicBezTo>
                    <a:pt x="100" y="194"/>
                    <a:pt x="132" y="197"/>
                    <a:pt x="110" y="178"/>
                  </a:cubicBezTo>
                  <a:cubicBezTo>
                    <a:pt x="88" y="159"/>
                    <a:pt x="45" y="64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9"/>
            <p:cNvSpPr>
              <a:spLocks/>
            </p:cNvSpPr>
            <p:nvPr/>
          </p:nvSpPr>
          <p:spPr bwMode="auto">
            <a:xfrm>
              <a:off x="7557905" y="5464671"/>
              <a:ext cx="227358" cy="266609"/>
            </a:xfrm>
            <a:custGeom>
              <a:avLst/>
              <a:gdLst>
                <a:gd name="T0" fmla="*/ 0 w 130"/>
                <a:gd name="T1" fmla="*/ 0 h 152"/>
                <a:gd name="T2" fmla="*/ 96 w 130"/>
                <a:gd name="T3" fmla="*/ 134 h 152"/>
                <a:gd name="T4" fmla="*/ 82 w 130"/>
                <a:gd name="T5" fmla="*/ 97 h 152"/>
                <a:gd name="T6" fmla="*/ 0 w 130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152">
                  <a:moveTo>
                    <a:pt x="0" y="0"/>
                  </a:moveTo>
                  <a:cubicBezTo>
                    <a:pt x="16" y="31"/>
                    <a:pt x="62" y="115"/>
                    <a:pt x="96" y="134"/>
                  </a:cubicBezTo>
                  <a:cubicBezTo>
                    <a:pt x="130" y="152"/>
                    <a:pt x="113" y="129"/>
                    <a:pt x="82" y="97"/>
                  </a:cubicBezTo>
                  <a:cubicBezTo>
                    <a:pt x="50" y="65"/>
                    <a:pt x="38" y="47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50"/>
            <p:cNvSpPr>
              <a:spLocks/>
            </p:cNvSpPr>
            <p:nvPr/>
          </p:nvSpPr>
          <p:spPr bwMode="auto">
            <a:xfrm>
              <a:off x="7845250" y="5492813"/>
              <a:ext cx="256982" cy="201438"/>
            </a:xfrm>
            <a:custGeom>
              <a:avLst/>
              <a:gdLst>
                <a:gd name="T0" fmla="*/ 0 w 147"/>
                <a:gd name="T1" fmla="*/ 0 h 115"/>
                <a:gd name="T2" fmla="*/ 105 w 147"/>
                <a:gd name="T3" fmla="*/ 112 h 115"/>
                <a:gd name="T4" fmla="*/ 87 w 147"/>
                <a:gd name="T5" fmla="*/ 84 h 115"/>
                <a:gd name="T6" fmla="*/ 0 w 147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115">
                  <a:moveTo>
                    <a:pt x="0" y="0"/>
                  </a:moveTo>
                  <a:cubicBezTo>
                    <a:pt x="20" y="38"/>
                    <a:pt x="63" y="108"/>
                    <a:pt x="105" y="112"/>
                  </a:cubicBezTo>
                  <a:cubicBezTo>
                    <a:pt x="147" y="115"/>
                    <a:pt x="104" y="95"/>
                    <a:pt x="87" y="84"/>
                  </a:cubicBezTo>
                  <a:cubicBezTo>
                    <a:pt x="69" y="73"/>
                    <a:pt x="43" y="52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56"/>
            <p:cNvSpPr>
              <a:spLocks/>
            </p:cNvSpPr>
            <p:nvPr/>
          </p:nvSpPr>
          <p:spPr bwMode="auto">
            <a:xfrm>
              <a:off x="7388312" y="5351362"/>
              <a:ext cx="442867" cy="482858"/>
            </a:xfrm>
            <a:custGeom>
              <a:avLst/>
              <a:gdLst>
                <a:gd name="T0" fmla="*/ 23 w 253"/>
                <a:gd name="T1" fmla="*/ 20 h 276"/>
                <a:gd name="T2" fmla="*/ 71 w 253"/>
                <a:gd name="T3" fmla="*/ 176 h 276"/>
                <a:gd name="T4" fmla="*/ 219 w 253"/>
                <a:gd name="T5" fmla="*/ 240 h 276"/>
                <a:gd name="T6" fmla="*/ 126 w 253"/>
                <a:gd name="T7" fmla="*/ 114 h 276"/>
                <a:gd name="T8" fmla="*/ 23 w 253"/>
                <a:gd name="T9" fmla="*/ 2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76">
                  <a:moveTo>
                    <a:pt x="23" y="20"/>
                  </a:moveTo>
                  <a:cubicBezTo>
                    <a:pt x="0" y="33"/>
                    <a:pt x="48" y="125"/>
                    <a:pt x="71" y="176"/>
                  </a:cubicBezTo>
                  <a:cubicBezTo>
                    <a:pt x="93" y="228"/>
                    <a:pt x="253" y="276"/>
                    <a:pt x="219" y="240"/>
                  </a:cubicBezTo>
                  <a:cubicBezTo>
                    <a:pt x="184" y="204"/>
                    <a:pt x="155" y="145"/>
                    <a:pt x="126" y="114"/>
                  </a:cubicBezTo>
                  <a:cubicBezTo>
                    <a:pt x="98" y="83"/>
                    <a:pt x="61" y="0"/>
                    <a:pt x="23" y="20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58"/>
            <p:cNvSpPr>
              <a:spLocks/>
            </p:cNvSpPr>
            <p:nvPr/>
          </p:nvSpPr>
          <p:spPr bwMode="auto">
            <a:xfrm>
              <a:off x="7624558" y="5386169"/>
              <a:ext cx="416206" cy="373253"/>
            </a:xfrm>
            <a:custGeom>
              <a:avLst/>
              <a:gdLst>
                <a:gd name="T0" fmla="*/ 27 w 238"/>
                <a:gd name="T1" fmla="*/ 11 h 213"/>
                <a:gd name="T2" fmla="*/ 59 w 238"/>
                <a:gd name="T3" fmla="*/ 127 h 213"/>
                <a:gd name="T4" fmla="*/ 175 w 238"/>
                <a:gd name="T5" fmla="*/ 201 h 213"/>
                <a:gd name="T6" fmla="*/ 185 w 238"/>
                <a:gd name="T7" fmla="*/ 141 h 213"/>
                <a:gd name="T8" fmla="*/ 27 w 238"/>
                <a:gd name="T9" fmla="*/ 1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13">
                  <a:moveTo>
                    <a:pt x="27" y="11"/>
                  </a:moveTo>
                  <a:cubicBezTo>
                    <a:pt x="0" y="20"/>
                    <a:pt x="21" y="84"/>
                    <a:pt x="59" y="127"/>
                  </a:cubicBezTo>
                  <a:cubicBezTo>
                    <a:pt x="97" y="169"/>
                    <a:pt x="144" y="213"/>
                    <a:pt x="175" y="201"/>
                  </a:cubicBezTo>
                  <a:cubicBezTo>
                    <a:pt x="206" y="190"/>
                    <a:pt x="238" y="190"/>
                    <a:pt x="185" y="141"/>
                  </a:cubicBezTo>
                  <a:cubicBezTo>
                    <a:pt x="132" y="92"/>
                    <a:pt x="52" y="0"/>
                    <a:pt x="27" y="11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59"/>
            <p:cNvSpPr>
              <a:spLocks/>
            </p:cNvSpPr>
            <p:nvPr/>
          </p:nvSpPr>
          <p:spPr bwMode="auto">
            <a:xfrm>
              <a:off x="7904497" y="5431345"/>
              <a:ext cx="311785" cy="278458"/>
            </a:xfrm>
            <a:custGeom>
              <a:avLst/>
              <a:gdLst>
                <a:gd name="T0" fmla="*/ 27 w 178"/>
                <a:gd name="T1" fmla="*/ 7 h 159"/>
                <a:gd name="T2" fmla="*/ 75 w 178"/>
                <a:gd name="T3" fmla="*/ 131 h 159"/>
                <a:gd name="T4" fmla="*/ 147 w 178"/>
                <a:gd name="T5" fmla="*/ 109 h 159"/>
                <a:gd name="T6" fmla="*/ 27 w 178"/>
                <a:gd name="T7" fmla="*/ 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59">
                  <a:moveTo>
                    <a:pt x="27" y="7"/>
                  </a:moveTo>
                  <a:cubicBezTo>
                    <a:pt x="0" y="27"/>
                    <a:pt x="30" y="103"/>
                    <a:pt x="75" y="131"/>
                  </a:cubicBezTo>
                  <a:cubicBezTo>
                    <a:pt x="119" y="159"/>
                    <a:pt x="178" y="150"/>
                    <a:pt x="147" y="109"/>
                  </a:cubicBezTo>
                  <a:cubicBezTo>
                    <a:pt x="115" y="68"/>
                    <a:pt x="43" y="0"/>
                    <a:pt x="27" y="7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61"/>
            <p:cNvSpPr>
              <a:spLocks/>
            </p:cNvSpPr>
            <p:nvPr/>
          </p:nvSpPr>
          <p:spPr bwMode="auto">
            <a:xfrm>
              <a:off x="4920698" y="5545394"/>
              <a:ext cx="56285" cy="45916"/>
            </a:xfrm>
            <a:custGeom>
              <a:avLst/>
              <a:gdLst>
                <a:gd name="T0" fmla="*/ 0 w 32"/>
                <a:gd name="T1" fmla="*/ 26 h 26"/>
                <a:gd name="T2" fmla="*/ 3 w 32"/>
                <a:gd name="T3" fmla="*/ 10 h 26"/>
                <a:gd name="T4" fmla="*/ 17 w 32"/>
                <a:gd name="T5" fmla="*/ 0 h 26"/>
                <a:gd name="T6" fmla="*/ 32 w 32"/>
                <a:gd name="T7" fmla="*/ 4 h 26"/>
                <a:gd name="T8" fmla="*/ 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6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7" y="7"/>
                    <a:pt x="12" y="3"/>
                    <a:pt x="17" y="0"/>
                  </a:cubicBezTo>
                  <a:cubicBezTo>
                    <a:pt x="22" y="2"/>
                    <a:pt x="27" y="4"/>
                    <a:pt x="32" y="4"/>
                  </a:cubicBezTo>
                  <a:cubicBezTo>
                    <a:pt x="24" y="10"/>
                    <a:pt x="14" y="16"/>
                    <a:pt x="0" y="26"/>
                  </a:cubicBezTo>
                  <a:close/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62"/>
            <p:cNvSpPr>
              <a:spLocks/>
            </p:cNvSpPr>
            <p:nvPr/>
          </p:nvSpPr>
          <p:spPr bwMode="auto">
            <a:xfrm>
              <a:off x="4020892" y="5431345"/>
              <a:ext cx="1281945" cy="1264912"/>
            </a:xfrm>
            <a:custGeom>
              <a:avLst/>
              <a:gdLst>
                <a:gd name="T0" fmla="*/ 181 w 732"/>
                <a:gd name="T1" fmla="*/ 718 h 722"/>
                <a:gd name="T2" fmla="*/ 199 w 732"/>
                <a:gd name="T3" fmla="*/ 701 h 722"/>
                <a:gd name="T4" fmla="*/ 294 w 732"/>
                <a:gd name="T5" fmla="*/ 602 h 722"/>
                <a:gd name="T6" fmla="*/ 316 w 732"/>
                <a:gd name="T7" fmla="*/ 577 h 722"/>
                <a:gd name="T8" fmla="*/ 332 w 732"/>
                <a:gd name="T9" fmla="*/ 554 h 722"/>
                <a:gd name="T10" fmla="*/ 348 w 732"/>
                <a:gd name="T11" fmla="*/ 521 h 722"/>
                <a:gd name="T12" fmla="*/ 349 w 732"/>
                <a:gd name="T13" fmla="*/ 517 h 722"/>
                <a:gd name="T14" fmla="*/ 364 w 732"/>
                <a:gd name="T15" fmla="*/ 473 h 722"/>
                <a:gd name="T16" fmla="*/ 371 w 732"/>
                <a:gd name="T17" fmla="*/ 448 h 722"/>
                <a:gd name="T18" fmla="*/ 373 w 732"/>
                <a:gd name="T19" fmla="*/ 454 h 722"/>
                <a:gd name="T20" fmla="*/ 429 w 732"/>
                <a:gd name="T21" fmla="*/ 380 h 722"/>
                <a:gd name="T22" fmla="*/ 551 w 732"/>
                <a:gd name="T23" fmla="*/ 277 h 722"/>
                <a:gd name="T24" fmla="*/ 551 w 732"/>
                <a:gd name="T25" fmla="*/ 276 h 722"/>
                <a:gd name="T26" fmla="*/ 642 w 732"/>
                <a:gd name="T27" fmla="*/ 198 h 722"/>
                <a:gd name="T28" fmla="*/ 697 w 732"/>
                <a:gd name="T29" fmla="*/ 135 h 722"/>
                <a:gd name="T30" fmla="*/ 704 w 732"/>
                <a:gd name="T31" fmla="*/ 134 h 722"/>
                <a:gd name="T32" fmla="*/ 729 w 732"/>
                <a:gd name="T33" fmla="*/ 58 h 722"/>
                <a:gd name="T34" fmla="*/ 680 w 732"/>
                <a:gd name="T35" fmla="*/ 15 h 722"/>
                <a:gd name="T36" fmla="*/ 322 w 732"/>
                <a:gd name="T37" fmla="*/ 240 h 722"/>
                <a:gd name="T38" fmla="*/ 181 w 732"/>
                <a:gd name="T39" fmla="*/ 718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2" h="722">
                  <a:moveTo>
                    <a:pt x="181" y="718"/>
                  </a:moveTo>
                  <a:cubicBezTo>
                    <a:pt x="187" y="713"/>
                    <a:pt x="193" y="707"/>
                    <a:pt x="199" y="701"/>
                  </a:cubicBezTo>
                  <a:cubicBezTo>
                    <a:pt x="223" y="666"/>
                    <a:pt x="261" y="636"/>
                    <a:pt x="294" y="602"/>
                  </a:cubicBezTo>
                  <a:cubicBezTo>
                    <a:pt x="301" y="594"/>
                    <a:pt x="309" y="586"/>
                    <a:pt x="316" y="577"/>
                  </a:cubicBezTo>
                  <a:cubicBezTo>
                    <a:pt x="322" y="570"/>
                    <a:pt x="327" y="562"/>
                    <a:pt x="332" y="554"/>
                  </a:cubicBezTo>
                  <a:cubicBezTo>
                    <a:pt x="338" y="544"/>
                    <a:pt x="343" y="533"/>
                    <a:pt x="348" y="521"/>
                  </a:cubicBezTo>
                  <a:cubicBezTo>
                    <a:pt x="348" y="519"/>
                    <a:pt x="348" y="518"/>
                    <a:pt x="349" y="517"/>
                  </a:cubicBezTo>
                  <a:cubicBezTo>
                    <a:pt x="354" y="500"/>
                    <a:pt x="359" y="485"/>
                    <a:pt x="364" y="473"/>
                  </a:cubicBezTo>
                  <a:cubicBezTo>
                    <a:pt x="369" y="458"/>
                    <a:pt x="371" y="448"/>
                    <a:pt x="371" y="448"/>
                  </a:cubicBezTo>
                  <a:cubicBezTo>
                    <a:pt x="371" y="448"/>
                    <a:pt x="372" y="450"/>
                    <a:pt x="373" y="454"/>
                  </a:cubicBezTo>
                  <a:cubicBezTo>
                    <a:pt x="392" y="419"/>
                    <a:pt x="411" y="402"/>
                    <a:pt x="429" y="380"/>
                  </a:cubicBezTo>
                  <a:cubicBezTo>
                    <a:pt x="442" y="364"/>
                    <a:pt x="495" y="323"/>
                    <a:pt x="551" y="277"/>
                  </a:cubicBezTo>
                  <a:cubicBezTo>
                    <a:pt x="551" y="276"/>
                    <a:pt x="551" y="276"/>
                    <a:pt x="551" y="276"/>
                  </a:cubicBezTo>
                  <a:cubicBezTo>
                    <a:pt x="551" y="276"/>
                    <a:pt x="601" y="237"/>
                    <a:pt x="642" y="198"/>
                  </a:cubicBezTo>
                  <a:cubicBezTo>
                    <a:pt x="683" y="160"/>
                    <a:pt x="697" y="135"/>
                    <a:pt x="697" y="135"/>
                  </a:cubicBezTo>
                  <a:cubicBezTo>
                    <a:pt x="697" y="135"/>
                    <a:pt x="700" y="135"/>
                    <a:pt x="704" y="134"/>
                  </a:cubicBezTo>
                  <a:cubicBezTo>
                    <a:pt x="728" y="100"/>
                    <a:pt x="732" y="76"/>
                    <a:pt x="729" y="58"/>
                  </a:cubicBezTo>
                  <a:cubicBezTo>
                    <a:pt x="714" y="43"/>
                    <a:pt x="694" y="28"/>
                    <a:pt x="680" y="15"/>
                  </a:cubicBezTo>
                  <a:cubicBezTo>
                    <a:pt x="570" y="0"/>
                    <a:pt x="391" y="166"/>
                    <a:pt x="322" y="240"/>
                  </a:cubicBezTo>
                  <a:cubicBezTo>
                    <a:pt x="0" y="401"/>
                    <a:pt x="128" y="722"/>
                    <a:pt x="181" y="718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63"/>
            <p:cNvSpPr>
              <a:spLocks noEditPoints="1"/>
            </p:cNvSpPr>
            <p:nvPr/>
          </p:nvSpPr>
          <p:spPr bwMode="auto">
            <a:xfrm>
              <a:off x="4670382" y="5914944"/>
              <a:ext cx="315487" cy="311785"/>
            </a:xfrm>
            <a:custGeom>
              <a:avLst/>
              <a:gdLst>
                <a:gd name="T0" fmla="*/ 0 w 180"/>
                <a:gd name="T1" fmla="*/ 172 h 178"/>
                <a:gd name="T2" fmla="*/ 2 w 180"/>
                <a:gd name="T3" fmla="*/ 178 h 178"/>
                <a:gd name="T4" fmla="*/ 57 w 180"/>
                <a:gd name="T5" fmla="*/ 105 h 178"/>
                <a:gd name="T6" fmla="*/ 0 w 180"/>
                <a:gd name="T7" fmla="*/ 172 h 178"/>
                <a:gd name="T8" fmla="*/ 180 w 180"/>
                <a:gd name="T9" fmla="*/ 1 h 178"/>
                <a:gd name="T10" fmla="*/ 180 w 180"/>
                <a:gd name="T11" fmla="*/ 0 h 178"/>
                <a:gd name="T12" fmla="*/ 93 w 180"/>
                <a:gd name="T13" fmla="*/ 72 h 178"/>
                <a:gd name="T14" fmla="*/ 180 w 180"/>
                <a:gd name="T15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78">
                  <a:moveTo>
                    <a:pt x="0" y="172"/>
                  </a:moveTo>
                  <a:cubicBezTo>
                    <a:pt x="0" y="172"/>
                    <a:pt x="1" y="174"/>
                    <a:pt x="2" y="178"/>
                  </a:cubicBezTo>
                  <a:cubicBezTo>
                    <a:pt x="20" y="144"/>
                    <a:pt x="40" y="126"/>
                    <a:pt x="57" y="105"/>
                  </a:cubicBezTo>
                  <a:cubicBezTo>
                    <a:pt x="33" y="128"/>
                    <a:pt x="12" y="152"/>
                    <a:pt x="0" y="172"/>
                  </a:cubicBezTo>
                  <a:close/>
                  <a:moveTo>
                    <a:pt x="180" y="1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62" y="14"/>
                    <a:pt x="128" y="41"/>
                    <a:pt x="93" y="72"/>
                  </a:cubicBezTo>
                  <a:cubicBezTo>
                    <a:pt x="116" y="53"/>
                    <a:pt x="147" y="28"/>
                    <a:pt x="180" y="1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64"/>
            <p:cNvSpPr>
              <a:spLocks noEditPoints="1"/>
            </p:cNvSpPr>
            <p:nvPr/>
          </p:nvSpPr>
          <p:spPr bwMode="auto">
            <a:xfrm>
              <a:off x="4425249" y="5456524"/>
              <a:ext cx="751689" cy="500633"/>
            </a:xfrm>
            <a:custGeom>
              <a:avLst/>
              <a:gdLst>
                <a:gd name="T0" fmla="*/ 0 w 429"/>
                <a:gd name="T1" fmla="*/ 286 h 286"/>
                <a:gd name="T2" fmla="*/ 1 w 429"/>
                <a:gd name="T3" fmla="*/ 284 h 286"/>
                <a:gd name="T4" fmla="*/ 74 w 429"/>
                <a:gd name="T5" fmla="*/ 235 h 286"/>
                <a:gd name="T6" fmla="*/ 0 w 429"/>
                <a:gd name="T7" fmla="*/ 286 h 286"/>
                <a:gd name="T8" fmla="*/ 429 w 429"/>
                <a:gd name="T9" fmla="*/ 0 h 286"/>
                <a:gd name="T10" fmla="*/ 241 w 429"/>
                <a:gd name="T11" fmla="*/ 107 h 286"/>
                <a:gd name="T12" fmla="*/ 124 w 429"/>
                <a:gd name="T13" fmla="*/ 203 h 286"/>
                <a:gd name="T14" fmla="*/ 94 w 429"/>
                <a:gd name="T15" fmla="*/ 223 h 286"/>
                <a:gd name="T16" fmla="*/ 429 w 429"/>
                <a:gd name="T1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286">
                  <a:moveTo>
                    <a:pt x="0" y="286"/>
                  </a:moveTo>
                  <a:cubicBezTo>
                    <a:pt x="0" y="285"/>
                    <a:pt x="0" y="285"/>
                    <a:pt x="1" y="284"/>
                  </a:cubicBezTo>
                  <a:cubicBezTo>
                    <a:pt x="22" y="266"/>
                    <a:pt x="46" y="250"/>
                    <a:pt x="74" y="235"/>
                  </a:cubicBezTo>
                  <a:cubicBezTo>
                    <a:pt x="48" y="250"/>
                    <a:pt x="25" y="263"/>
                    <a:pt x="0" y="286"/>
                  </a:cubicBezTo>
                  <a:close/>
                  <a:moveTo>
                    <a:pt x="429" y="0"/>
                  </a:moveTo>
                  <a:cubicBezTo>
                    <a:pt x="394" y="13"/>
                    <a:pt x="352" y="24"/>
                    <a:pt x="241" y="107"/>
                  </a:cubicBezTo>
                  <a:cubicBezTo>
                    <a:pt x="191" y="145"/>
                    <a:pt x="155" y="182"/>
                    <a:pt x="124" y="203"/>
                  </a:cubicBezTo>
                  <a:cubicBezTo>
                    <a:pt x="113" y="210"/>
                    <a:pt x="103" y="217"/>
                    <a:pt x="94" y="223"/>
                  </a:cubicBezTo>
                  <a:cubicBezTo>
                    <a:pt x="166" y="150"/>
                    <a:pt x="323" y="2"/>
                    <a:pt x="429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65"/>
            <p:cNvSpPr>
              <a:spLocks/>
            </p:cNvSpPr>
            <p:nvPr/>
          </p:nvSpPr>
          <p:spPr bwMode="auto">
            <a:xfrm>
              <a:off x="4143828" y="5753498"/>
              <a:ext cx="782794" cy="890178"/>
            </a:xfrm>
            <a:custGeom>
              <a:avLst/>
              <a:gdLst>
                <a:gd name="T0" fmla="*/ 79 w 447"/>
                <a:gd name="T1" fmla="*/ 508 h 508"/>
                <a:gd name="T2" fmla="*/ 181 w 447"/>
                <a:gd name="T3" fmla="*/ 362 h 508"/>
                <a:gd name="T4" fmla="*/ 366 w 447"/>
                <a:gd name="T5" fmla="*/ 124 h 508"/>
                <a:gd name="T6" fmla="*/ 414 w 447"/>
                <a:gd name="T7" fmla="*/ 46 h 508"/>
                <a:gd name="T8" fmla="*/ 310 w 447"/>
                <a:gd name="T9" fmla="*/ 51 h 508"/>
                <a:gd name="T10" fmla="*/ 148 w 447"/>
                <a:gd name="T11" fmla="*/ 126 h 508"/>
                <a:gd name="T12" fmla="*/ 79 w 447"/>
                <a:gd name="T13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508">
                  <a:moveTo>
                    <a:pt x="79" y="508"/>
                  </a:moveTo>
                  <a:cubicBezTo>
                    <a:pt x="118" y="462"/>
                    <a:pt x="155" y="412"/>
                    <a:pt x="181" y="362"/>
                  </a:cubicBezTo>
                  <a:cubicBezTo>
                    <a:pt x="247" y="232"/>
                    <a:pt x="285" y="175"/>
                    <a:pt x="366" y="124"/>
                  </a:cubicBezTo>
                  <a:cubicBezTo>
                    <a:pt x="447" y="73"/>
                    <a:pt x="434" y="68"/>
                    <a:pt x="414" y="46"/>
                  </a:cubicBezTo>
                  <a:cubicBezTo>
                    <a:pt x="394" y="23"/>
                    <a:pt x="366" y="0"/>
                    <a:pt x="310" y="51"/>
                  </a:cubicBezTo>
                  <a:cubicBezTo>
                    <a:pt x="256" y="100"/>
                    <a:pt x="178" y="145"/>
                    <a:pt x="148" y="126"/>
                  </a:cubicBezTo>
                  <a:cubicBezTo>
                    <a:pt x="0" y="261"/>
                    <a:pt x="35" y="441"/>
                    <a:pt x="79" y="508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66"/>
            <p:cNvSpPr>
              <a:spLocks/>
            </p:cNvSpPr>
            <p:nvPr/>
          </p:nvSpPr>
          <p:spPr bwMode="auto">
            <a:xfrm>
              <a:off x="4758511" y="5382467"/>
              <a:ext cx="612460" cy="431018"/>
            </a:xfrm>
            <a:custGeom>
              <a:avLst/>
              <a:gdLst>
                <a:gd name="T0" fmla="*/ 0 w 350"/>
                <a:gd name="T1" fmla="*/ 189 h 246"/>
                <a:gd name="T2" fmla="*/ 291 w 350"/>
                <a:gd name="T3" fmla="*/ 57 h 246"/>
                <a:gd name="T4" fmla="*/ 199 w 350"/>
                <a:gd name="T5" fmla="*/ 246 h 246"/>
                <a:gd name="T6" fmla="*/ 175 w 350"/>
                <a:gd name="T7" fmla="*/ 227 h 246"/>
                <a:gd name="T8" fmla="*/ 0 w 350"/>
                <a:gd name="T9" fmla="*/ 18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246">
                  <a:moveTo>
                    <a:pt x="0" y="189"/>
                  </a:moveTo>
                  <a:cubicBezTo>
                    <a:pt x="87" y="116"/>
                    <a:pt x="232" y="0"/>
                    <a:pt x="291" y="57"/>
                  </a:cubicBezTo>
                  <a:cubicBezTo>
                    <a:pt x="350" y="114"/>
                    <a:pt x="260" y="188"/>
                    <a:pt x="199" y="246"/>
                  </a:cubicBezTo>
                  <a:cubicBezTo>
                    <a:pt x="192" y="239"/>
                    <a:pt x="183" y="231"/>
                    <a:pt x="175" y="227"/>
                  </a:cubicBezTo>
                  <a:cubicBezTo>
                    <a:pt x="126" y="200"/>
                    <a:pt x="67" y="169"/>
                    <a:pt x="0" y="189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67"/>
            <p:cNvSpPr>
              <a:spLocks/>
            </p:cNvSpPr>
            <p:nvPr/>
          </p:nvSpPr>
          <p:spPr bwMode="auto">
            <a:xfrm>
              <a:off x="5034748" y="5435048"/>
              <a:ext cx="285124" cy="274755"/>
            </a:xfrm>
            <a:custGeom>
              <a:avLst/>
              <a:gdLst>
                <a:gd name="T0" fmla="*/ 39 w 163"/>
                <a:gd name="T1" fmla="*/ 127 h 157"/>
                <a:gd name="T2" fmla="*/ 18 w 163"/>
                <a:gd name="T3" fmla="*/ 59 h 157"/>
                <a:gd name="T4" fmla="*/ 127 w 163"/>
                <a:gd name="T5" fmla="*/ 35 h 157"/>
                <a:gd name="T6" fmla="*/ 97 w 163"/>
                <a:gd name="T7" fmla="*/ 135 h 157"/>
                <a:gd name="T8" fmla="*/ 39 w 163"/>
                <a:gd name="T9" fmla="*/ 12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7">
                  <a:moveTo>
                    <a:pt x="39" y="127"/>
                  </a:moveTo>
                  <a:cubicBezTo>
                    <a:pt x="21" y="102"/>
                    <a:pt x="0" y="76"/>
                    <a:pt x="18" y="59"/>
                  </a:cubicBezTo>
                  <a:cubicBezTo>
                    <a:pt x="35" y="43"/>
                    <a:pt x="91" y="0"/>
                    <a:pt x="127" y="35"/>
                  </a:cubicBezTo>
                  <a:cubicBezTo>
                    <a:pt x="163" y="70"/>
                    <a:pt x="128" y="113"/>
                    <a:pt x="97" y="135"/>
                  </a:cubicBezTo>
                  <a:cubicBezTo>
                    <a:pt x="65" y="157"/>
                    <a:pt x="59" y="151"/>
                    <a:pt x="39" y="127"/>
                  </a:cubicBezTo>
                  <a:close/>
                </a:path>
              </a:pathLst>
            </a:custGeom>
            <a:solidFill>
              <a:srgbClr val="D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68"/>
            <p:cNvSpPr>
              <a:spLocks noEditPoints="1"/>
            </p:cNvSpPr>
            <p:nvPr/>
          </p:nvSpPr>
          <p:spPr bwMode="auto">
            <a:xfrm>
              <a:off x="4852565" y="5663147"/>
              <a:ext cx="178480" cy="209585"/>
            </a:xfrm>
            <a:custGeom>
              <a:avLst/>
              <a:gdLst>
                <a:gd name="T0" fmla="*/ 46 w 102"/>
                <a:gd name="T1" fmla="*/ 109 h 120"/>
                <a:gd name="T2" fmla="*/ 61 w 102"/>
                <a:gd name="T3" fmla="*/ 120 h 120"/>
                <a:gd name="T4" fmla="*/ 46 w 102"/>
                <a:gd name="T5" fmla="*/ 102 h 120"/>
                <a:gd name="T6" fmla="*/ 46 w 102"/>
                <a:gd name="T7" fmla="*/ 109 h 120"/>
                <a:gd name="T8" fmla="*/ 46 w 102"/>
                <a:gd name="T9" fmla="*/ 15 h 120"/>
                <a:gd name="T10" fmla="*/ 46 w 102"/>
                <a:gd name="T11" fmla="*/ 9 h 120"/>
                <a:gd name="T12" fmla="*/ 102 w 102"/>
                <a:gd name="T13" fmla="*/ 88 h 120"/>
                <a:gd name="T14" fmla="*/ 46 w 102"/>
                <a:gd name="T15" fmla="*/ 15 h 120"/>
                <a:gd name="T16" fmla="*/ 0 w 102"/>
                <a:gd name="T17" fmla="*/ 37 h 120"/>
                <a:gd name="T18" fmla="*/ 46 w 102"/>
                <a:gd name="T19" fmla="*/ 109 h 120"/>
                <a:gd name="T20" fmla="*/ 46 w 102"/>
                <a:gd name="T21" fmla="*/ 102 h 120"/>
                <a:gd name="T22" fmla="*/ 0 w 102"/>
                <a:gd name="T23" fmla="*/ 37 h 120"/>
                <a:gd name="T24" fmla="*/ 46 w 102"/>
                <a:gd name="T25" fmla="*/ 9 h 120"/>
                <a:gd name="T26" fmla="*/ 46 w 102"/>
                <a:gd name="T27" fmla="*/ 15 h 120"/>
                <a:gd name="T28" fmla="*/ 32 w 102"/>
                <a:gd name="T29" fmla="*/ 0 h 120"/>
                <a:gd name="T30" fmla="*/ 46 w 102"/>
                <a:gd name="T31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0">
                  <a:moveTo>
                    <a:pt x="46" y="109"/>
                  </a:moveTo>
                  <a:cubicBezTo>
                    <a:pt x="51" y="113"/>
                    <a:pt x="56" y="117"/>
                    <a:pt x="61" y="120"/>
                  </a:cubicBezTo>
                  <a:cubicBezTo>
                    <a:pt x="57" y="115"/>
                    <a:pt x="52" y="109"/>
                    <a:pt x="46" y="102"/>
                  </a:cubicBezTo>
                  <a:cubicBezTo>
                    <a:pt x="46" y="109"/>
                    <a:pt x="46" y="109"/>
                    <a:pt x="46" y="109"/>
                  </a:cubicBezTo>
                  <a:close/>
                  <a:moveTo>
                    <a:pt x="46" y="1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70" y="26"/>
                    <a:pt x="93" y="58"/>
                    <a:pt x="102" y="88"/>
                  </a:cubicBezTo>
                  <a:cubicBezTo>
                    <a:pt x="85" y="63"/>
                    <a:pt x="63" y="34"/>
                    <a:pt x="46" y="15"/>
                  </a:cubicBezTo>
                  <a:close/>
                  <a:moveTo>
                    <a:pt x="0" y="37"/>
                  </a:moveTo>
                  <a:cubicBezTo>
                    <a:pt x="6" y="63"/>
                    <a:pt x="27" y="92"/>
                    <a:pt x="46" y="109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31" y="83"/>
                    <a:pt x="12" y="58"/>
                    <a:pt x="0" y="37"/>
                  </a:cubicBezTo>
                  <a:close/>
                  <a:moveTo>
                    <a:pt x="46" y="9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1" y="9"/>
                    <a:pt x="36" y="4"/>
                    <a:pt x="32" y="0"/>
                  </a:cubicBezTo>
                  <a:cubicBezTo>
                    <a:pt x="37" y="2"/>
                    <a:pt x="42" y="5"/>
                    <a:pt x="46" y="9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08298" y="1767414"/>
            <a:ext cx="293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ru-RU" sz="1400" dirty="0"/>
              <a:t>График  личного приема граждан: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225601" y="2200362"/>
            <a:ext cx="3482015" cy="11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третья среда месяца: с 14.00 до 18.00 час. каб.339 (по предварительной записи).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четверг, предшествующий приему: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с 9.00 до 12.00 час.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9422166" y="1712969"/>
            <a:ext cx="277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График работы финансового управления: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9443625" y="2280855"/>
            <a:ext cx="2598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22A35"/>
                </a:solidFill>
              </a:rPr>
              <a:t>Понедельник-четверг: 8.30 – 17.30</a:t>
            </a:r>
          </a:p>
          <a:p>
            <a:r>
              <a:rPr lang="ru-RU" sz="1200" dirty="0">
                <a:solidFill>
                  <a:srgbClr val="222A35"/>
                </a:solidFill>
              </a:rPr>
              <a:t>Пятница: 8.30 – 16.15</a:t>
            </a:r>
          </a:p>
          <a:p>
            <a:r>
              <a:rPr lang="ru-RU" sz="1200" dirty="0">
                <a:solidFill>
                  <a:srgbClr val="222A35"/>
                </a:solidFill>
              </a:rPr>
              <a:t>Перерыв: 13.00 – 13.45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9866" y="3523444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Предварительная запись</a:t>
            </a: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осуществляется по телефону: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901185" y="3986578"/>
            <a:ext cx="2453072" cy="33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+7 (496) 413-10-78 доб.2008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521548" y="3496790"/>
            <a:ext cx="257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Телефон финансового управления: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528883" y="4058002"/>
            <a:ext cx="2777757" cy="33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+7 496 413-10-60 доб. 3040 и 3037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9" name="Freeform 14"/>
          <p:cNvSpPr>
            <a:spLocks/>
          </p:cNvSpPr>
          <p:nvPr/>
        </p:nvSpPr>
        <p:spPr bwMode="auto">
          <a:xfrm>
            <a:off x="5725138" y="4805006"/>
            <a:ext cx="741724" cy="741724"/>
          </a:xfrm>
          <a:custGeom>
            <a:avLst/>
            <a:gdLst>
              <a:gd name="T0" fmla="*/ 316 w 632"/>
              <a:gd name="T1" fmla="*/ 0 h 632"/>
              <a:gd name="T2" fmla="*/ 0 w 632"/>
              <a:gd name="T3" fmla="*/ 316 h 632"/>
              <a:gd name="T4" fmla="*/ 100 w 632"/>
              <a:gd name="T5" fmla="*/ 546 h 632"/>
              <a:gd name="T6" fmla="*/ 100 w 632"/>
              <a:gd name="T7" fmla="*/ 346 h 632"/>
              <a:gd name="T8" fmla="*/ 112 w 632"/>
              <a:gd name="T9" fmla="*/ 253 h 632"/>
              <a:gd name="T10" fmla="*/ 151 w 632"/>
              <a:gd name="T11" fmla="*/ 185 h 632"/>
              <a:gd name="T12" fmla="*/ 228 w 632"/>
              <a:gd name="T13" fmla="*/ 130 h 632"/>
              <a:gd name="T14" fmla="*/ 324 w 632"/>
              <a:gd name="T15" fmla="*/ 110 h 632"/>
              <a:gd name="T16" fmla="*/ 474 w 632"/>
              <a:gd name="T17" fmla="*/ 170 h 632"/>
              <a:gd name="T18" fmla="*/ 535 w 632"/>
              <a:gd name="T19" fmla="*/ 319 h 632"/>
              <a:gd name="T20" fmla="*/ 481 w 632"/>
              <a:gd name="T21" fmla="*/ 459 h 632"/>
              <a:gd name="T22" fmla="*/ 330 w 632"/>
              <a:gd name="T23" fmla="*/ 509 h 632"/>
              <a:gd name="T24" fmla="*/ 303 w 632"/>
              <a:gd name="T25" fmla="*/ 509 h 632"/>
              <a:gd name="T26" fmla="*/ 303 w 632"/>
              <a:gd name="T27" fmla="*/ 354 h 632"/>
              <a:gd name="T28" fmla="*/ 356 w 632"/>
              <a:gd name="T29" fmla="*/ 314 h 632"/>
              <a:gd name="T30" fmla="*/ 316 w 632"/>
              <a:gd name="T31" fmla="*/ 277 h 632"/>
              <a:gd name="T32" fmla="*/ 275 w 632"/>
              <a:gd name="T33" fmla="*/ 328 h 632"/>
              <a:gd name="T34" fmla="*/ 275 w 632"/>
              <a:gd name="T35" fmla="*/ 629 h 632"/>
              <a:gd name="T36" fmla="*/ 316 w 632"/>
              <a:gd name="T37" fmla="*/ 632 h 632"/>
              <a:gd name="T38" fmla="*/ 632 w 632"/>
              <a:gd name="T39" fmla="*/ 316 h 632"/>
              <a:gd name="T40" fmla="*/ 316 w 632"/>
              <a:gd name="T41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32" h="632">
                <a:moveTo>
                  <a:pt x="316" y="0"/>
                </a:moveTo>
                <a:cubicBezTo>
                  <a:pt x="142" y="0"/>
                  <a:pt x="0" y="141"/>
                  <a:pt x="0" y="316"/>
                </a:cubicBezTo>
                <a:cubicBezTo>
                  <a:pt x="0" y="407"/>
                  <a:pt x="39" y="489"/>
                  <a:pt x="100" y="546"/>
                </a:cubicBezTo>
                <a:cubicBezTo>
                  <a:pt x="100" y="346"/>
                  <a:pt x="100" y="346"/>
                  <a:pt x="100" y="346"/>
                </a:cubicBezTo>
                <a:cubicBezTo>
                  <a:pt x="100" y="308"/>
                  <a:pt x="104" y="277"/>
                  <a:pt x="112" y="253"/>
                </a:cubicBezTo>
                <a:cubicBezTo>
                  <a:pt x="119" y="228"/>
                  <a:pt x="132" y="206"/>
                  <a:pt x="151" y="185"/>
                </a:cubicBezTo>
                <a:cubicBezTo>
                  <a:pt x="171" y="162"/>
                  <a:pt x="197" y="143"/>
                  <a:pt x="228" y="130"/>
                </a:cubicBezTo>
                <a:cubicBezTo>
                  <a:pt x="259" y="116"/>
                  <a:pt x="291" y="110"/>
                  <a:pt x="324" y="110"/>
                </a:cubicBezTo>
                <a:cubicBezTo>
                  <a:pt x="384" y="110"/>
                  <a:pt x="434" y="130"/>
                  <a:pt x="474" y="170"/>
                </a:cubicBezTo>
                <a:cubicBezTo>
                  <a:pt x="515" y="210"/>
                  <a:pt x="535" y="260"/>
                  <a:pt x="535" y="319"/>
                </a:cubicBezTo>
                <a:cubicBezTo>
                  <a:pt x="535" y="377"/>
                  <a:pt x="517" y="424"/>
                  <a:pt x="481" y="459"/>
                </a:cubicBezTo>
                <a:cubicBezTo>
                  <a:pt x="447" y="492"/>
                  <a:pt x="397" y="509"/>
                  <a:pt x="330" y="509"/>
                </a:cubicBezTo>
                <a:cubicBezTo>
                  <a:pt x="303" y="509"/>
                  <a:pt x="303" y="509"/>
                  <a:pt x="303" y="509"/>
                </a:cubicBezTo>
                <a:cubicBezTo>
                  <a:pt x="303" y="354"/>
                  <a:pt x="303" y="354"/>
                  <a:pt x="303" y="354"/>
                </a:cubicBezTo>
                <a:cubicBezTo>
                  <a:pt x="339" y="354"/>
                  <a:pt x="356" y="341"/>
                  <a:pt x="356" y="314"/>
                </a:cubicBezTo>
                <a:cubicBezTo>
                  <a:pt x="356" y="289"/>
                  <a:pt x="343" y="277"/>
                  <a:pt x="316" y="277"/>
                </a:cubicBezTo>
                <a:cubicBezTo>
                  <a:pt x="288" y="277"/>
                  <a:pt x="275" y="294"/>
                  <a:pt x="275" y="328"/>
                </a:cubicBezTo>
                <a:cubicBezTo>
                  <a:pt x="275" y="629"/>
                  <a:pt x="275" y="629"/>
                  <a:pt x="275" y="629"/>
                </a:cubicBezTo>
                <a:cubicBezTo>
                  <a:pt x="288" y="631"/>
                  <a:pt x="302" y="632"/>
                  <a:pt x="316" y="632"/>
                </a:cubicBezTo>
                <a:cubicBezTo>
                  <a:pt x="490" y="632"/>
                  <a:pt x="632" y="490"/>
                  <a:pt x="632" y="316"/>
                </a:cubicBezTo>
                <a:cubicBezTo>
                  <a:pt x="632" y="141"/>
                  <a:pt x="490" y="0"/>
                  <a:pt x="3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3187001" y="139867"/>
            <a:ext cx="5726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Контактная информация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284F2D-BD96-4D1B-ACD7-9E9F9000B303}"/>
              </a:ext>
            </a:extLst>
          </p:cNvPr>
          <p:cNvSpPr/>
          <p:nvPr/>
        </p:nvSpPr>
        <p:spPr>
          <a:xfrm>
            <a:off x="527920" y="743579"/>
            <a:ext cx="11346481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Заместитель главы администрации- начальник Финансового управления –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КУЗНЕЦОВА СВЕТЛАНА МИХАЙЛОВНА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Курируемые вопросы: финансовое управление; экономическая политика города; соблюдение трудового законодательства и безопасности труда; льготное налогообложение.</a:t>
            </a:r>
          </a:p>
        </p:txBody>
      </p:sp>
      <p:sp>
        <p:nvSpPr>
          <p:cNvPr id="152" name="Блок-схема: процесс 151">
            <a:extLst>
              <a:ext uri="{FF2B5EF4-FFF2-40B4-BE49-F238E27FC236}">
                <a16:creationId xmlns:a16="http://schemas.microsoft.com/office/drawing/2014/main" id="{1DD0F1DE-D880-4093-AF71-BC65C1D5E0A3}"/>
              </a:ext>
            </a:extLst>
          </p:cNvPr>
          <p:cNvSpPr/>
          <p:nvPr/>
        </p:nvSpPr>
        <p:spPr>
          <a:xfrm>
            <a:off x="307933" y="6147766"/>
            <a:ext cx="1502906" cy="47089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650885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HITE MOUSE SITE :: Наш город Орехово-Зуево. Фотогалерея. Фотопрогулка.  Большая прогулка - путешествие по улицам города. Центр города. Октябрьская  площадь. Центральный бульвар">
            <a:extLst>
              <a:ext uri="{FF2B5EF4-FFF2-40B4-BE49-F238E27FC236}">
                <a16:creationId xmlns:a16="http://schemas.microsoft.com/office/drawing/2014/main" id="{3F7D8693-BACE-48CF-897B-15D889F4C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222A3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37" l="0" r="99472">
                        <a14:foregroundMark x1="11972" y1="42895" x2="4754" y2="51053"/>
                        <a14:foregroundMark x1="4754" y1="51053" x2="0" y2="61579"/>
                        <a14:foregroundMark x1="352" y1="76579" x2="9683" y2="77895"/>
                        <a14:foregroundMark x1="9683" y1="77895" x2="38732" y2="74211"/>
                        <a14:foregroundMark x1="38732" y1="74211" x2="47535" y2="67105"/>
                        <a14:foregroundMark x1="47535" y1="67105" x2="59507" y2="66053"/>
                        <a14:foregroundMark x1="59507" y1="66053" x2="77465" y2="74737"/>
                        <a14:foregroundMark x1="77465" y1="74737" x2="86268" y2="70526"/>
                        <a14:foregroundMark x1="86268" y1="70526" x2="99472" y2="75526"/>
                        <a14:foregroundMark x1="2817" y1="78684" x2="60915" y2="91316"/>
                        <a14:foregroundMark x1="60915" y1="91316" x2="69542" y2="96842"/>
                        <a14:foregroundMark x1="69542" y1="96842" x2="71479" y2="9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326"/>
          <a:stretch/>
        </p:blipFill>
        <p:spPr bwMode="auto">
          <a:xfrm>
            <a:off x="0" y="562651"/>
            <a:ext cx="12192000" cy="61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668421"/>
            <a:ext cx="12192000" cy="118957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6133801" y="1456888"/>
            <a:ext cx="432060" cy="703640"/>
          </a:xfrm>
          <a:custGeom>
            <a:avLst/>
            <a:gdLst>
              <a:gd name="T0" fmla="*/ 245 w 490"/>
              <a:gd name="T1" fmla="*/ 0 h 800"/>
              <a:gd name="T2" fmla="*/ 0 w 490"/>
              <a:gd name="T3" fmla="*/ 245 h 800"/>
              <a:gd name="T4" fmla="*/ 245 w 490"/>
              <a:gd name="T5" fmla="*/ 800 h 800"/>
              <a:gd name="T6" fmla="*/ 490 w 490"/>
              <a:gd name="T7" fmla="*/ 245 h 800"/>
              <a:gd name="T8" fmla="*/ 245 w 490"/>
              <a:gd name="T9" fmla="*/ 0 h 800"/>
              <a:gd name="T10" fmla="*/ 245 w 490"/>
              <a:gd name="T11" fmla="*/ 394 h 800"/>
              <a:gd name="T12" fmla="*/ 92 w 490"/>
              <a:gd name="T13" fmla="*/ 242 h 800"/>
              <a:gd name="T14" fmla="*/ 245 w 490"/>
              <a:gd name="T15" fmla="*/ 89 h 800"/>
              <a:gd name="T16" fmla="*/ 398 w 490"/>
              <a:gd name="T17" fmla="*/ 242 h 800"/>
              <a:gd name="T18" fmla="*/ 245 w 490"/>
              <a:gd name="T19" fmla="*/ 394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0" h="800">
                <a:moveTo>
                  <a:pt x="245" y="0"/>
                </a:moveTo>
                <a:cubicBezTo>
                  <a:pt x="110" y="0"/>
                  <a:pt x="0" y="110"/>
                  <a:pt x="0" y="245"/>
                </a:cubicBezTo>
                <a:cubicBezTo>
                  <a:pt x="0" y="381"/>
                  <a:pt x="245" y="800"/>
                  <a:pt x="245" y="800"/>
                </a:cubicBezTo>
                <a:cubicBezTo>
                  <a:pt x="245" y="800"/>
                  <a:pt x="490" y="381"/>
                  <a:pt x="490" y="245"/>
                </a:cubicBezTo>
                <a:cubicBezTo>
                  <a:pt x="490" y="110"/>
                  <a:pt x="381" y="0"/>
                  <a:pt x="245" y="0"/>
                </a:cubicBezTo>
                <a:close/>
                <a:moveTo>
                  <a:pt x="245" y="394"/>
                </a:moveTo>
                <a:cubicBezTo>
                  <a:pt x="161" y="394"/>
                  <a:pt x="92" y="326"/>
                  <a:pt x="92" y="242"/>
                </a:cubicBezTo>
                <a:cubicBezTo>
                  <a:pt x="92" y="157"/>
                  <a:pt x="161" y="89"/>
                  <a:pt x="245" y="89"/>
                </a:cubicBezTo>
                <a:cubicBezTo>
                  <a:pt x="329" y="89"/>
                  <a:pt x="398" y="157"/>
                  <a:pt x="398" y="242"/>
                </a:cubicBezTo>
                <a:cubicBezTo>
                  <a:pt x="398" y="326"/>
                  <a:pt x="329" y="394"/>
                  <a:pt x="245" y="394"/>
                </a:cubicBezTo>
                <a:close/>
              </a:path>
            </a:pathLst>
          </a:custGeom>
          <a:solidFill>
            <a:srgbClr val="9C434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DE958DF-22F9-4827-A39F-270F4476C23C}"/>
              </a:ext>
            </a:extLst>
          </p:cNvPr>
          <p:cNvGrpSpPr/>
          <p:nvPr/>
        </p:nvGrpSpPr>
        <p:grpSpPr>
          <a:xfrm>
            <a:off x="1373714" y="619754"/>
            <a:ext cx="6158906" cy="604041"/>
            <a:chOff x="1934679" y="103499"/>
            <a:chExt cx="4758268" cy="1037995"/>
          </a:xfrm>
          <a:solidFill>
            <a:srgbClr val="9C4341"/>
          </a:solidFill>
        </p:grpSpPr>
        <p:sp>
          <p:nvSpPr>
            <p:cNvPr id="6" name="Rectangle 5"/>
            <p:cNvSpPr/>
            <p:nvPr/>
          </p:nvSpPr>
          <p:spPr>
            <a:xfrm>
              <a:off x="1934679" y="200764"/>
              <a:ext cx="4758268" cy="940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34679" y="103499"/>
              <a:ext cx="4758268" cy="9407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21668" y="641513"/>
            <a:ext cx="626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142600, Московская область, г. Орехово-Зуево,  пл. Октябрьская, д.2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9172" y="919212"/>
            <a:ext cx="2266015" cy="444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Телефон:  +7 496 413-10-60</a:t>
            </a:r>
            <a:endParaRPr lang="en-ID" sz="1100" dirty="0">
              <a:solidFill>
                <a:schemeClr val="bg1"/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015FDCC-F13E-47DF-988C-7013A2558728}"/>
              </a:ext>
            </a:extLst>
          </p:cNvPr>
          <p:cNvGrpSpPr/>
          <p:nvPr/>
        </p:nvGrpSpPr>
        <p:grpSpPr>
          <a:xfrm>
            <a:off x="332727" y="5977762"/>
            <a:ext cx="11526546" cy="497414"/>
            <a:chOff x="377902" y="6218712"/>
            <a:chExt cx="11526546" cy="497414"/>
          </a:xfrm>
        </p:grpSpPr>
        <p:sp>
          <p:nvSpPr>
            <p:cNvPr id="13" name="TextBox 12"/>
            <p:cNvSpPr txBox="1"/>
            <p:nvPr/>
          </p:nvSpPr>
          <p:spPr>
            <a:xfrm>
              <a:off x="709968" y="6309344"/>
              <a:ext cx="3110962" cy="288147"/>
            </a:xfrm>
            <a:prstGeom prst="rect">
              <a:avLst/>
            </a:prstGeom>
            <a:noFill/>
          </p:spPr>
          <p:txBody>
            <a:bodyPr wrap="none" lIns="72000" tIns="36000" rIns="72000" bIns="36000" rtlCol="0" anchor="t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Электронная почта: </a:t>
              </a:r>
              <a:r>
                <a:rPr lang="en-US" dirty="0"/>
                <a:t>orz</a:t>
              </a:r>
              <a:r>
                <a:rPr lang="ru-RU" dirty="0"/>
                <a:t>@</a:t>
              </a:r>
              <a:r>
                <a:rPr lang="en-US" dirty="0"/>
                <a:t>mosreg</a:t>
              </a:r>
              <a:r>
                <a:rPr lang="ru-RU" dirty="0"/>
                <a:t>.</a:t>
              </a:r>
              <a:r>
                <a:rPr lang="en-US" dirty="0"/>
                <a:t>ru</a:t>
              </a:r>
              <a:endParaRPr lang="ru-RU" dirty="0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377902" y="6348792"/>
              <a:ext cx="317816" cy="187507"/>
            </a:xfrm>
            <a:custGeom>
              <a:avLst/>
              <a:gdLst>
                <a:gd name="T0" fmla="*/ 1178 w 1178"/>
                <a:gd name="T1" fmla="*/ 0 h 695"/>
                <a:gd name="T2" fmla="*/ 1178 w 1178"/>
                <a:gd name="T3" fmla="*/ 79 h 695"/>
                <a:gd name="T4" fmla="*/ 589 w 1178"/>
                <a:gd name="T5" fmla="*/ 361 h 695"/>
                <a:gd name="T6" fmla="*/ 0 w 1178"/>
                <a:gd name="T7" fmla="*/ 79 h 695"/>
                <a:gd name="T8" fmla="*/ 0 w 1178"/>
                <a:gd name="T9" fmla="*/ 0 h 695"/>
                <a:gd name="T10" fmla="*/ 1178 w 1178"/>
                <a:gd name="T11" fmla="*/ 0 h 695"/>
                <a:gd name="T12" fmla="*/ 0 w 1178"/>
                <a:gd name="T13" fmla="*/ 146 h 695"/>
                <a:gd name="T14" fmla="*/ 0 w 1178"/>
                <a:gd name="T15" fmla="*/ 695 h 695"/>
                <a:gd name="T16" fmla="*/ 1178 w 1178"/>
                <a:gd name="T17" fmla="*/ 695 h 695"/>
                <a:gd name="T18" fmla="*/ 1178 w 1178"/>
                <a:gd name="T19" fmla="*/ 146 h 695"/>
                <a:gd name="T20" fmla="*/ 589 w 1178"/>
                <a:gd name="T21" fmla="*/ 508 h 695"/>
                <a:gd name="T22" fmla="*/ 0 w 1178"/>
                <a:gd name="T23" fmla="*/ 14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8" h="695">
                  <a:moveTo>
                    <a:pt x="1178" y="0"/>
                  </a:moveTo>
                  <a:lnTo>
                    <a:pt x="1178" y="79"/>
                  </a:lnTo>
                  <a:lnTo>
                    <a:pt x="589" y="361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178" y="0"/>
                  </a:lnTo>
                  <a:close/>
                  <a:moveTo>
                    <a:pt x="0" y="146"/>
                  </a:moveTo>
                  <a:lnTo>
                    <a:pt x="0" y="695"/>
                  </a:lnTo>
                  <a:lnTo>
                    <a:pt x="1178" y="695"/>
                  </a:lnTo>
                  <a:lnTo>
                    <a:pt x="1178" y="146"/>
                  </a:lnTo>
                  <a:lnTo>
                    <a:pt x="589" y="508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3894536" y="6359534"/>
              <a:ext cx="286609" cy="233967"/>
            </a:xfrm>
            <a:custGeom>
              <a:avLst/>
              <a:gdLst>
                <a:gd name="T0" fmla="*/ 186 w 186"/>
                <a:gd name="T1" fmla="*/ 18 h 152"/>
                <a:gd name="T2" fmla="*/ 164 w 186"/>
                <a:gd name="T3" fmla="*/ 24 h 152"/>
                <a:gd name="T4" fmla="*/ 181 w 186"/>
                <a:gd name="T5" fmla="*/ 4 h 152"/>
                <a:gd name="T6" fmla="*/ 157 w 186"/>
                <a:gd name="T7" fmla="*/ 13 h 152"/>
                <a:gd name="T8" fmla="*/ 129 w 186"/>
                <a:gd name="T9" fmla="*/ 0 h 152"/>
                <a:gd name="T10" fmla="*/ 90 w 186"/>
                <a:gd name="T11" fmla="*/ 39 h 152"/>
                <a:gd name="T12" fmla="*/ 92 w 186"/>
                <a:gd name="T13" fmla="*/ 48 h 152"/>
                <a:gd name="T14" fmla="*/ 12 w 186"/>
                <a:gd name="T15" fmla="*/ 8 h 152"/>
                <a:gd name="T16" fmla="*/ 8 w 186"/>
                <a:gd name="T17" fmla="*/ 27 h 152"/>
                <a:gd name="T18" fmla="*/ 24 w 186"/>
                <a:gd name="T19" fmla="*/ 59 h 152"/>
                <a:gd name="T20" fmla="*/ 7 w 186"/>
                <a:gd name="T21" fmla="*/ 54 h 152"/>
                <a:gd name="T22" fmla="*/ 7 w 186"/>
                <a:gd name="T23" fmla="*/ 54 h 152"/>
                <a:gd name="T24" fmla="*/ 38 w 186"/>
                <a:gd name="T25" fmla="*/ 92 h 152"/>
                <a:gd name="T26" fmla="*/ 28 w 186"/>
                <a:gd name="T27" fmla="*/ 94 h 152"/>
                <a:gd name="T28" fmla="*/ 20 w 186"/>
                <a:gd name="T29" fmla="*/ 93 h 152"/>
                <a:gd name="T30" fmla="*/ 56 w 186"/>
                <a:gd name="T31" fmla="*/ 119 h 152"/>
                <a:gd name="T32" fmla="*/ 9 w 186"/>
                <a:gd name="T33" fmla="*/ 136 h 152"/>
                <a:gd name="T34" fmla="*/ 0 w 186"/>
                <a:gd name="T35" fmla="*/ 135 h 152"/>
                <a:gd name="T36" fmla="*/ 58 w 186"/>
                <a:gd name="T37" fmla="*/ 152 h 152"/>
                <a:gd name="T38" fmla="*/ 167 w 186"/>
                <a:gd name="T39" fmla="*/ 44 h 152"/>
                <a:gd name="T40" fmla="*/ 167 w 186"/>
                <a:gd name="T41" fmla="*/ 38 h 152"/>
                <a:gd name="T42" fmla="*/ 186 w 186"/>
                <a:gd name="T43" fmla="*/ 1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6" h="152">
                  <a:moveTo>
                    <a:pt x="186" y="18"/>
                  </a:moveTo>
                  <a:cubicBezTo>
                    <a:pt x="180" y="22"/>
                    <a:pt x="172" y="24"/>
                    <a:pt x="164" y="24"/>
                  </a:cubicBezTo>
                  <a:cubicBezTo>
                    <a:pt x="172" y="20"/>
                    <a:pt x="178" y="12"/>
                    <a:pt x="181" y="4"/>
                  </a:cubicBezTo>
                  <a:cubicBezTo>
                    <a:pt x="174" y="8"/>
                    <a:pt x="166" y="11"/>
                    <a:pt x="157" y="13"/>
                  </a:cubicBezTo>
                  <a:cubicBezTo>
                    <a:pt x="150" y="5"/>
                    <a:pt x="140" y="0"/>
                    <a:pt x="129" y="0"/>
                  </a:cubicBezTo>
                  <a:cubicBezTo>
                    <a:pt x="108" y="0"/>
                    <a:pt x="90" y="18"/>
                    <a:pt x="90" y="39"/>
                  </a:cubicBezTo>
                  <a:cubicBezTo>
                    <a:pt x="90" y="42"/>
                    <a:pt x="91" y="45"/>
                    <a:pt x="92" y="48"/>
                  </a:cubicBezTo>
                  <a:cubicBezTo>
                    <a:pt x="60" y="46"/>
                    <a:pt x="32" y="31"/>
                    <a:pt x="12" y="8"/>
                  </a:cubicBezTo>
                  <a:cubicBezTo>
                    <a:pt x="9" y="13"/>
                    <a:pt x="8" y="20"/>
                    <a:pt x="8" y="27"/>
                  </a:cubicBezTo>
                  <a:cubicBezTo>
                    <a:pt x="8" y="40"/>
                    <a:pt x="14" y="52"/>
                    <a:pt x="24" y="59"/>
                  </a:cubicBezTo>
                  <a:cubicBezTo>
                    <a:pt x="18" y="58"/>
                    <a:pt x="12" y="57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73"/>
                    <a:pt x="20" y="88"/>
                    <a:pt x="38" y="92"/>
                  </a:cubicBezTo>
                  <a:cubicBezTo>
                    <a:pt x="34" y="93"/>
                    <a:pt x="31" y="94"/>
                    <a:pt x="28" y="94"/>
                  </a:cubicBezTo>
                  <a:cubicBezTo>
                    <a:pt x="25" y="94"/>
                    <a:pt x="23" y="93"/>
                    <a:pt x="20" y="93"/>
                  </a:cubicBezTo>
                  <a:cubicBezTo>
                    <a:pt x="26" y="108"/>
                    <a:pt x="40" y="119"/>
                    <a:pt x="56" y="119"/>
                  </a:cubicBezTo>
                  <a:cubicBezTo>
                    <a:pt x="43" y="130"/>
                    <a:pt x="26" y="136"/>
                    <a:pt x="9" y="136"/>
                  </a:cubicBezTo>
                  <a:cubicBezTo>
                    <a:pt x="6" y="136"/>
                    <a:pt x="2" y="136"/>
                    <a:pt x="0" y="135"/>
                  </a:cubicBezTo>
                  <a:cubicBezTo>
                    <a:pt x="16" y="146"/>
                    <a:pt x="36" y="152"/>
                    <a:pt x="58" y="152"/>
                  </a:cubicBezTo>
                  <a:cubicBezTo>
                    <a:pt x="129" y="152"/>
                    <a:pt x="167" y="94"/>
                    <a:pt x="167" y="44"/>
                  </a:cubicBezTo>
                  <a:cubicBezTo>
                    <a:pt x="167" y="42"/>
                    <a:pt x="167" y="40"/>
                    <a:pt x="167" y="38"/>
                  </a:cubicBezTo>
                  <a:cubicBezTo>
                    <a:pt x="175" y="33"/>
                    <a:pt x="181" y="26"/>
                    <a:pt x="186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35250" y="6298473"/>
              <a:ext cx="2015855" cy="288147"/>
            </a:xfrm>
            <a:prstGeom prst="rect">
              <a:avLst/>
            </a:prstGeom>
            <a:noFill/>
          </p:spPr>
          <p:txBody>
            <a:bodyPr wrap="none" lIns="72000" tIns="36000" rIns="72000" bIns="36000" rtlCol="0" anchor="t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orehadfu</a:t>
              </a:r>
              <a:r>
                <a:rPr lang="ru-RU" dirty="0"/>
                <a:t>34@</a:t>
              </a:r>
              <a:r>
                <a:rPr lang="en-US" dirty="0"/>
                <a:t>yandex</a:t>
              </a:r>
              <a:r>
                <a:rPr lang="ru-RU" dirty="0"/>
                <a:t>.</a:t>
              </a:r>
              <a:r>
                <a:rPr lang="en-US" dirty="0"/>
                <a:t>ru</a:t>
              </a: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6377140" y="6341337"/>
              <a:ext cx="276860" cy="252164"/>
            </a:xfrm>
            <a:custGeom>
              <a:avLst/>
              <a:gdLst>
                <a:gd name="T0" fmla="*/ 85 w 180"/>
                <a:gd name="T1" fmla="*/ 92 h 164"/>
                <a:gd name="T2" fmla="*/ 74 w 180"/>
                <a:gd name="T3" fmla="*/ 78 h 164"/>
                <a:gd name="T4" fmla="*/ 81 w 180"/>
                <a:gd name="T5" fmla="*/ 69 h 164"/>
                <a:gd name="T6" fmla="*/ 97 w 180"/>
                <a:gd name="T7" fmla="*/ 39 h 164"/>
                <a:gd name="T8" fmla="*/ 90 w 180"/>
                <a:gd name="T9" fmla="*/ 16 h 164"/>
                <a:gd name="T10" fmla="*/ 92 w 180"/>
                <a:gd name="T11" fmla="*/ 16 h 164"/>
                <a:gd name="T12" fmla="*/ 95 w 180"/>
                <a:gd name="T13" fmla="*/ 16 h 164"/>
                <a:gd name="T14" fmla="*/ 106 w 180"/>
                <a:gd name="T15" fmla="*/ 7 h 164"/>
                <a:gd name="T16" fmla="*/ 106 w 180"/>
                <a:gd name="T17" fmla="*/ 4 h 164"/>
                <a:gd name="T18" fmla="*/ 104 w 180"/>
                <a:gd name="T19" fmla="*/ 0 h 164"/>
                <a:gd name="T20" fmla="*/ 55 w 180"/>
                <a:gd name="T21" fmla="*/ 0 h 164"/>
                <a:gd name="T22" fmla="*/ 39 w 180"/>
                <a:gd name="T23" fmla="*/ 4 h 164"/>
                <a:gd name="T24" fmla="*/ 9 w 180"/>
                <a:gd name="T25" fmla="*/ 39 h 164"/>
                <a:gd name="T26" fmla="*/ 48 w 180"/>
                <a:gd name="T27" fmla="*/ 78 h 164"/>
                <a:gd name="T28" fmla="*/ 48 w 180"/>
                <a:gd name="T29" fmla="*/ 83 h 164"/>
                <a:gd name="T30" fmla="*/ 51 w 180"/>
                <a:gd name="T31" fmla="*/ 94 h 164"/>
                <a:gd name="T32" fmla="*/ 2 w 180"/>
                <a:gd name="T33" fmla="*/ 120 h 164"/>
                <a:gd name="T34" fmla="*/ 0 w 180"/>
                <a:gd name="T35" fmla="*/ 131 h 164"/>
                <a:gd name="T36" fmla="*/ 2 w 180"/>
                <a:gd name="T37" fmla="*/ 143 h 164"/>
                <a:gd name="T38" fmla="*/ 30 w 180"/>
                <a:gd name="T39" fmla="*/ 161 h 164"/>
                <a:gd name="T40" fmla="*/ 53 w 180"/>
                <a:gd name="T41" fmla="*/ 164 h 164"/>
                <a:gd name="T42" fmla="*/ 72 w 180"/>
                <a:gd name="T43" fmla="*/ 161 h 164"/>
                <a:gd name="T44" fmla="*/ 104 w 180"/>
                <a:gd name="T45" fmla="*/ 124 h 164"/>
                <a:gd name="T46" fmla="*/ 85 w 180"/>
                <a:gd name="T47" fmla="*/ 92 h 164"/>
                <a:gd name="T48" fmla="*/ 34 w 180"/>
                <a:gd name="T49" fmla="*/ 39 h 164"/>
                <a:gd name="T50" fmla="*/ 39 w 180"/>
                <a:gd name="T51" fmla="*/ 20 h 164"/>
                <a:gd name="T52" fmla="*/ 48 w 180"/>
                <a:gd name="T53" fmla="*/ 16 h 164"/>
                <a:gd name="T54" fmla="*/ 71 w 180"/>
                <a:gd name="T55" fmla="*/ 41 h 164"/>
                <a:gd name="T56" fmla="*/ 67 w 180"/>
                <a:gd name="T57" fmla="*/ 62 h 164"/>
                <a:gd name="T58" fmla="*/ 57 w 180"/>
                <a:gd name="T59" fmla="*/ 67 h 164"/>
                <a:gd name="T60" fmla="*/ 34 w 180"/>
                <a:gd name="T61" fmla="*/ 39 h 164"/>
                <a:gd name="T62" fmla="*/ 83 w 180"/>
                <a:gd name="T63" fmla="*/ 127 h 164"/>
                <a:gd name="T64" fmla="*/ 53 w 180"/>
                <a:gd name="T65" fmla="*/ 148 h 164"/>
                <a:gd name="T66" fmla="*/ 23 w 180"/>
                <a:gd name="T67" fmla="*/ 127 h 164"/>
                <a:gd name="T68" fmla="*/ 55 w 180"/>
                <a:gd name="T69" fmla="*/ 106 h 164"/>
                <a:gd name="T70" fmla="*/ 67 w 180"/>
                <a:gd name="T71" fmla="*/ 106 h 164"/>
                <a:gd name="T72" fmla="*/ 69 w 180"/>
                <a:gd name="T73" fmla="*/ 108 h 164"/>
                <a:gd name="T74" fmla="*/ 83 w 180"/>
                <a:gd name="T75" fmla="*/ 122 h 164"/>
                <a:gd name="T76" fmla="*/ 83 w 180"/>
                <a:gd name="T77" fmla="*/ 127 h 164"/>
                <a:gd name="T78" fmla="*/ 180 w 180"/>
                <a:gd name="T79" fmla="*/ 71 h 164"/>
                <a:gd name="T80" fmla="*/ 180 w 180"/>
                <a:gd name="T81" fmla="*/ 78 h 164"/>
                <a:gd name="T82" fmla="*/ 178 w 180"/>
                <a:gd name="T83" fmla="*/ 83 h 164"/>
                <a:gd name="T84" fmla="*/ 150 w 180"/>
                <a:gd name="T85" fmla="*/ 83 h 164"/>
                <a:gd name="T86" fmla="*/ 150 w 180"/>
                <a:gd name="T87" fmla="*/ 111 h 164"/>
                <a:gd name="T88" fmla="*/ 145 w 180"/>
                <a:gd name="T89" fmla="*/ 113 h 164"/>
                <a:gd name="T90" fmla="*/ 138 w 180"/>
                <a:gd name="T91" fmla="*/ 113 h 164"/>
                <a:gd name="T92" fmla="*/ 134 w 180"/>
                <a:gd name="T93" fmla="*/ 111 h 164"/>
                <a:gd name="T94" fmla="*/ 134 w 180"/>
                <a:gd name="T95" fmla="*/ 83 h 164"/>
                <a:gd name="T96" fmla="*/ 106 w 180"/>
                <a:gd name="T97" fmla="*/ 83 h 164"/>
                <a:gd name="T98" fmla="*/ 104 w 180"/>
                <a:gd name="T99" fmla="*/ 78 h 164"/>
                <a:gd name="T100" fmla="*/ 104 w 180"/>
                <a:gd name="T101" fmla="*/ 71 h 164"/>
                <a:gd name="T102" fmla="*/ 106 w 180"/>
                <a:gd name="T103" fmla="*/ 67 h 164"/>
                <a:gd name="T104" fmla="*/ 134 w 180"/>
                <a:gd name="T105" fmla="*/ 67 h 164"/>
                <a:gd name="T106" fmla="*/ 134 w 180"/>
                <a:gd name="T107" fmla="*/ 39 h 164"/>
                <a:gd name="T108" fmla="*/ 138 w 180"/>
                <a:gd name="T109" fmla="*/ 37 h 164"/>
                <a:gd name="T110" fmla="*/ 145 w 180"/>
                <a:gd name="T111" fmla="*/ 37 h 164"/>
                <a:gd name="T112" fmla="*/ 150 w 180"/>
                <a:gd name="T113" fmla="*/ 39 h 164"/>
                <a:gd name="T114" fmla="*/ 150 w 180"/>
                <a:gd name="T115" fmla="*/ 67 h 164"/>
                <a:gd name="T116" fmla="*/ 178 w 180"/>
                <a:gd name="T117" fmla="*/ 67 h 164"/>
                <a:gd name="T118" fmla="*/ 180 w 180"/>
                <a:gd name="T119" fmla="*/ 7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" h="164">
                  <a:moveTo>
                    <a:pt x="85" y="92"/>
                  </a:moveTo>
                  <a:cubicBezTo>
                    <a:pt x="78" y="87"/>
                    <a:pt x="74" y="81"/>
                    <a:pt x="74" y="78"/>
                  </a:cubicBezTo>
                  <a:cubicBezTo>
                    <a:pt x="74" y="76"/>
                    <a:pt x="74" y="74"/>
                    <a:pt x="81" y="69"/>
                  </a:cubicBezTo>
                  <a:cubicBezTo>
                    <a:pt x="92" y="60"/>
                    <a:pt x="97" y="50"/>
                    <a:pt x="97" y="39"/>
                  </a:cubicBezTo>
                  <a:cubicBezTo>
                    <a:pt x="97" y="30"/>
                    <a:pt x="95" y="23"/>
                    <a:pt x="90" y="16"/>
                  </a:cubicBezTo>
                  <a:cubicBezTo>
                    <a:pt x="90" y="16"/>
                    <a:pt x="90" y="16"/>
                    <a:pt x="92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106" y="7"/>
                  </a:cubicBezTo>
                  <a:cubicBezTo>
                    <a:pt x="106" y="7"/>
                    <a:pt x="108" y="4"/>
                    <a:pt x="106" y="4"/>
                  </a:cubicBezTo>
                  <a:cubicBezTo>
                    <a:pt x="106" y="2"/>
                    <a:pt x="106" y="0"/>
                    <a:pt x="104" y="0"/>
                  </a:cubicBezTo>
                  <a:cubicBezTo>
                    <a:pt x="104" y="0"/>
                    <a:pt x="104" y="0"/>
                    <a:pt x="55" y="0"/>
                  </a:cubicBezTo>
                  <a:cubicBezTo>
                    <a:pt x="51" y="0"/>
                    <a:pt x="44" y="2"/>
                    <a:pt x="39" y="4"/>
                  </a:cubicBezTo>
                  <a:cubicBezTo>
                    <a:pt x="23" y="9"/>
                    <a:pt x="9" y="25"/>
                    <a:pt x="9" y="39"/>
                  </a:cubicBezTo>
                  <a:cubicBezTo>
                    <a:pt x="9" y="62"/>
                    <a:pt x="25" y="78"/>
                    <a:pt x="48" y="78"/>
                  </a:cubicBezTo>
                  <a:cubicBezTo>
                    <a:pt x="48" y="81"/>
                    <a:pt x="48" y="83"/>
                    <a:pt x="48" y="83"/>
                  </a:cubicBezTo>
                  <a:cubicBezTo>
                    <a:pt x="48" y="87"/>
                    <a:pt x="48" y="90"/>
                    <a:pt x="51" y="94"/>
                  </a:cubicBezTo>
                  <a:cubicBezTo>
                    <a:pt x="30" y="94"/>
                    <a:pt x="9" y="104"/>
                    <a:pt x="2" y="120"/>
                  </a:cubicBezTo>
                  <a:cubicBezTo>
                    <a:pt x="0" y="124"/>
                    <a:pt x="0" y="127"/>
                    <a:pt x="0" y="131"/>
                  </a:cubicBezTo>
                  <a:cubicBezTo>
                    <a:pt x="0" y="136"/>
                    <a:pt x="0" y="141"/>
                    <a:pt x="2" y="143"/>
                  </a:cubicBezTo>
                  <a:cubicBezTo>
                    <a:pt x="7" y="152"/>
                    <a:pt x="16" y="157"/>
                    <a:pt x="30" y="161"/>
                  </a:cubicBezTo>
                  <a:cubicBezTo>
                    <a:pt x="37" y="164"/>
                    <a:pt x="44" y="164"/>
                    <a:pt x="53" y="164"/>
                  </a:cubicBezTo>
                  <a:cubicBezTo>
                    <a:pt x="60" y="164"/>
                    <a:pt x="67" y="164"/>
                    <a:pt x="72" y="161"/>
                  </a:cubicBezTo>
                  <a:cubicBezTo>
                    <a:pt x="92" y="157"/>
                    <a:pt x="104" y="141"/>
                    <a:pt x="104" y="124"/>
                  </a:cubicBezTo>
                  <a:cubicBezTo>
                    <a:pt x="104" y="111"/>
                    <a:pt x="99" y="101"/>
                    <a:pt x="85" y="92"/>
                  </a:cubicBezTo>
                  <a:close/>
                  <a:moveTo>
                    <a:pt x="34" y="39"/>
                  </a:moveTo>
                  <a:cubicBezTo>
                    <a:pt x="34" y="32"/>
                    <a:pt x="34" y="25"/>
                    <a:pt x="39" y="20"/>
                  </a:cubicBezTo>
                  <a:cubicBezTo>
                    <a:pt x="41" y="16"/>
                    <a:pt x="46" y="16"/>
                    <a:pt x="48" y="16"/>
                  </a:cubicBezTo>
                  <a:cubicBezTo>
                    <a:pt x="60" y="16"/>
                    <a:pt x="69" y="27"/>
                    <a:pt x="71" y="41"/>
                  </a:cubicBezTo>
                  <a:cubicBezTo>
                    <a:pt x="74" y="51"/>
                    <a:pt x="71" y="58"/>
                    <a:pt x="67" y="62"/>
                  </a:cubicBezTo>
                  <a:cubicBezTo>
                    <a:pt x="64" y="65"/>
                    <a:pt x="62" y="67"/>
                    <a:pt x="57" y="67"/>
                  </a:cubicBezTo>
                  <a:cubicBezTo>
                    <a:pt x="46" y="67"/>
                    <a:pt x="36" y="53"/>
                    <a:pt x="34" y="39"/>
                  </a:cubicBezTo>
                  <a:close/>
                  <a:moveTo>
                    <a:pt x="83" y="127"/>
                  </a:moveTo>
                  <a:cubicBezTo>
                    <a:pt x="83" y="141"/>
                    <a:pt x="74" y="148"/>
                    <a:pt x="53" y="148"/>
                  </a:cubicBezTo>
                  <a:cubicBezTo>
                    <a:pt x="37" y="148"/>
                    <a:pt x="23" y="138"/>
                    <a:pt x="23" y="127"/>
                  </a:cubicBezTo>
                  <a:cubicBezTo>
                    <a:pt x="23" y="115"/>
                    <a:pt x="39" y="106"/>
                    <a:pt x="55" y="106"/>
                  </a:cubicBezTo>
                  <a:cubicBezTo>
                    <a:pt x="60" y="106"/>
                    <a:pt x="62" y="106"/>
                    <a:pt x="67" y="106"/>
                  </a:cubicBezTo>
                  <a:cubicBezTo>
                    <a:pt x="67" y="108"/>
                    <a:pt x="67" y="108"/>
                    <a:pt x="69" y="108"/>
                  </a:cubicBezTo>
                  <a:cubicBezTo>
                    <a:pt x="76" y="115"/>
                    <a:pt x="80" y="117"/>
                    <a:pt x="83" y="122"/>
                  </a:cubicBezTo>
                  <a:cubicBezTo>
                    <a:pt x="83" y="124"/>
                    <a:pt x="83" y="127"/>
                    <a:pt x="83" y="127"/>
                  </a:cubicBezTo>
                  <a:close/>
                  <a:moveTo>
                    <a:pt x="180" y="71"/>
                  </a:moveTo>
                  <a:cubicBezTo>
                    <a:pt x="180" y="78"/>
                    <a:pt x="180" y="78"/>
                    <a:pt x="180" y="78"/>
                  </a:cubicBezTo>
                  <a:cubicBezTo>
                    <a:pt x="180" y="81"/>
                    <a:pt x="180" y="83"/>
                    <a:pt x="178" y="83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0" y="113"/>
                    <a:pt x="148" y="113"/>
                    <a:pt x="145" y="113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6" y="113"/>
                    <a:pt x="134" y="113"/>
                    <a:pt x="134" y="111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06" y="83"/>
                    <a:pt x="106" y="83"/>
                    <a:pt x="106" y="83"/>
                  </a:cubicBezTo>
                  <a:cubicBezTo>
                    <a:pt x="104" y="83"/>
                    <a:pt x="104" y="81"/>
                    <a:pt x="104" y="78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4" y="69"/>
                    <a:pt x="104" y="67"/>
                    <a:pt x="106" y="67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4" y="37"/>
                    <a:pt x="136" y="37"/>
                    <a:pt x="138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8" y="37"/>
                    <a:pt x="150" y="37"/>
                    <a:pt x="150" y="39"/>
                  </a:cubicBezTo>
                  <a:cubicBezTo>
                    <a:pt x="150" y="67"/>
                    <a:pt x="150" y="67"/>
                    <a:pt x="150" y="67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80" y="67"/>
                    <a:pt x="180" y="69"/>
                    <a:pt x="180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11036" y="6359534"/>
              <a:ext cx="3143406" cy="245058"/>
            </a:xfrm>
            <a:prstGeom prst="rect">
              <a:avLst/>
            </a:prstGeom>
            <a:noFill/>
          </p:spPr>
          <p:txBody>
            <a:bodyPr wrap="none" lIns="72000" tIns="36000" rIns="72000" bIns="36000" rtlCol="0" anchor="t">
              <a:sp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</a:pPr>
              <a:r>
                <a:rPr lang="ru-RU" sz="1400" dirty="0">
                  <a:solidFill>
                    <a:schemeClr val="bg1"/>
                  </a:solidFill>
                </a:rPr>
                <a:t>Официальный сайт: </a:t>
              </a:r>
              <a:r>
                <a:rPr lang="en-US" sz="1400" dirty="0">
                  <a:solidFill>
                    <a:schemeClr val="bg1"/>
                  </a:solidFill>
                </a:rPr>
                <a:t>WWW.OZMO.RU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94337" y="6298473"/>
              <a:ext cx="1410111" cy="288147"/>
            </a:xfrm>
            <a:prstGeom prst="rect">
              <a:avLst/>
            </a:prstGeom>
            <a:noFill/>
          </p:spPr>
          <p:txBody>
            <a:bodyPr wrap="none" lIns="72000" tIns="36000" rIns="72000" bIns="36000" rtlCol="0" anchor="t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s_m_kuznetsova</a:t>
              </a:r>
            </a:p>
          </p:txBody>
        </p:sp>
        <p:pic>
          <p:nvPicPr>
            <p:cNvPr id="1028" name="Picture 4" descr="Иконка «Instagram» — скачай бесплатно PNG и векторе">
              <a:extLst>
                <a:ext uri="{FF2B5EF4-FFF2-40B4-BE49-F238E27FC236}">
                  <a16:creationId xmlns:a16="http://schemas.microsoft.com/office/drawing/2014/main" id="{38DFF4F6-6BFC-47B6-859D-4D2672AAA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2801" y="6218712"/>
              <a:ext cx="497414" cy="497414"/>
            </a:xfrm>
            <a:prstGeom prst="rect">
              <a:avLst/>
            </a:prstGeom>
            <a:noFill/>
            <a:ln>
              <a:solidFill>
                <a:srgbClr val="F9B65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29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Бизнес презентации: стоковые фото, изображения | Скачать Бизнес презентации  картинки на Depositphotos">
            <a:extLst>
              <a:ext uri="{FF2B5EF4-FFF2-40B4-BE49-F238E27FC236}">
                <a16:creationId xmlns:a16="http://schemas.microsoft.com/office/drawing/2014/main" id="{212378BB-3EA9-4A88-A6B0-DABCBD63B7F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989" y="4997306"/>
            <a:ext cx="11990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СПАСИБО ЗА ВНИМАНИЕ</a:t>
            </a:r>
            <a:r>
              <a:rPr lang="ru-RU" sz="8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!</a:t>
            </a:r>
            <a:endParaRPr lang="en-US" sz="8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2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.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B658"/>
      </a:accent1>
      <a:accent2>
        <a:srgbClr val="DA8E50"/>
      </a:accent2>
      <a:accent3>
        <a:srgbClr val="9F664B"/>
      </a:accent3>
      <a:accent4>
        <a:srgbClr val="423745"/>
      </a:accent4>
      <a:accent5>
        <a:srgbClr val="312933"/>
      </a:accent5>
      <a:accent6>
        <a:srgbClr val="00263B"/>
      </a:accent6>
      <a:hlink>
        <a:srgbClr val="0563C1"/>
      </a:hlink>
      <a:folHlink>
        <a:srgbClr val="954F72"/>
      </a:folHlink>
    </a:clrScheme>
    <a:fontScheme name="Custom 1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6821</TotalTime>
  <Words>17656</Words>
  <Application>Microsoft Office PowerPoint</Application>
  <PresentationFormat>Широкоэкранный</PresentationFormat>
  <Paragraphs>4203</Paragraphs>
  <Slides>93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1" baseType="lpstr">
      <vt:lpstr>Arial</vt:lpstr>
      <vt:lpstr>Bahnschrift Light Condensed</vt:lpstr>
      <vt:lpstr>Calibri</vt:lpstr>
      <vt:lpstr>Century</vt:lpstr>
      <vt:lpstr>Lato</vt:lpstr>
      <vt:lpstr>Raleway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ОБ ВЫПОЛНЕНИИ ОСНОВНЫХ ХАРАКТЕРИСТИК БЮДЖЕТА  В СРАВНЕНИЕ С ПРЕДЫДУЩИМИ ГОДАМИ </vt:lpstr>
      <vt:lpstr>Презентация PowerPoint</vt:lpstr>
      <vt:lpstr>Презентация PowerPoint</vt:lpstr>
      <vt:lpstr>Информация об объеме налоговых и неналоговых доходов, а также межбюджетных трансфертах</vt:lpstr>
      <vt:lpstr>Презентация PowerPoint</vt:lpstr>
      <vt:lpstr>Презентация PowerPoint</vt:lpstr>
      <vt:lpstr>СТРУКТУРА НЕНАЛОГОВЫХ ДОХОДОВ БЮДЖЕТА  ОРЕХОВО-ЗУЕВСКОГО ГОРОДСКОГО ОКРУГА                                                                                                                                                                                      </vt:lpstr>
      <vt:lpstr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vt:lpstr>
      <vt:lpstr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vt:lpstr>
      <vt:lpstr>Информация об оценке налоговых льгот (налоговых расходов), предоставляемых в соответствии с решениями, принятыми на территории Орехово-Зуевского городского округа Московской области</vt:lpstr>
      <vt:lpstr>Информация об удельном объеме доходов бюджета Орехово-Зуевского городского округа на 2022 – 2024 годы в расчете на душу населения в сравнении с другими муниципальными образованиями Московской области</vt:lpstr>
      <vt:lpstr>Информация об удельном объеме доходов бюджета Орехово-Зуевского городского округа на 2022 – 2024 годы в расчете на душу населения в сравнении с другими муниципальными образованиями Московской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bachtiar nurhakim</dc:creator>
  <cp:lastModifiedBy>FAdmin</cp:lastModifiedBy>
  <cp:revision>319</cp:revision>
  <cp:lastPrinted>2021-11-29T09:56:56Z</cp:lastPrinted>
  <dcterms:created xsi:type="dcterms:W3CDTF">2018-10-04T04:26:53Z</dcterms:created>
  <dcterms:modified xsi:type="dcterms:W3CDTF">2022-01-20T14:20:01Z</dcterms:modified>
</cp:coreProperties>
</file>